
<file path=[Content_Types].xml><?xml version="1.0" encoding="utf-8"?>
<Types xmlns="http://schemas.openxmlformats.org/package/2006/content-types">
  <Default Extension="bin" ContentType="image/unknown"/>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58.jpg" ContentType="image/png"/>
  <Override PartName="/ppt/media/image159.jpg" ContentType="image/pn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118"/>
  </p:notesMasterIdLst>
  <p:sldIdLst>
    <p:sldId id="376" r:id="rId2"/>
    <p:sldId id="373" r:id="rId3"/>
    <p:sldId id="257" r:id="rId4"/>
    <p:sldId id="258" r:id="rId5"/>
    <p:sldId id="259" r:id="rId6"/>
    <p:sldId id="260" r:id="rId7"/>
    <p:sldId id="261" r:id="rId8"/>
    <p:sldId id="262" r:id="rId9"/>
    <p:sldId id="263" r:id="rId10"/>
    <p:sldId id="264" r:id="rId11"/>
    <p:sldId id="265" r:id="rId12"/>
    <p:sldId id="266" r:id="rId13"/>
    <p:sldId id="267" r:id="rId14"/>
    <p:sldId id="268" r:id="rId15"/>
    <p:sldId id="275" r:id="rId16"/>
    <p:sldId id="276" r:id="rId17"/>
    <p:sldId id="287" r:id="rId18"/>
    <p:sldId id="288" r:id="rId19"/>
    <p:sldId id="289" r:id="rId20"/>
    <p:sldId id="290" r:id="rId21"/>
    <p:sldId id="291" r:id="rId22"/>
    <p:sldId id="292" r:id="rId23"/>
    <p:sldId id="294" r:id="rId24"/>
    <p:sldId id="295" r:id="rId25"/>
    <p:sldId id="307" r:id="rId26"/>
    <p:sldId id="308" r:id="rId27"/>
    <p:sldId id="309" r:id="rId28"/>
    <p:sldId id="310" r:id="rId29"/>
    <p:sldId id="311" r:id="rId30"/>
    <p:sldId id="312" r:id="rId31"/>
    <p:sldId id="313" r:id="rId32"/>
    <p:sldId id="314" r:id="rId33"/>
    <p:sldId id="315" r:id="rId34"/>
    <p:sldId id="316" r:id="rId35"/>
    <p:sldId id="302" r:id="rId36"/>
    <p:sldId id="298" r:id="rId37"/>
    <p:sldId id="303" r:id="rId38"/>
    <p:sldId id="304" r:id="rId39"/>
    <p:sldId id="305" r:id="rId40"/>
    <p:sldId id="306" r:id="rId41"/>
    <p:sldId id="317" r:id="rId42"/>
    <p:sldId id="318" r:id="rId43"/>
    <p:sldId id="319" r:id="rId44"/>
    <p:sldId id="320" r:id="rId45"/>
    <p:sldId id="321" r:id="rId46"/>
    <p:sldId id="322" r:id="rId47"/>
    <p:sldId id="323" r:id="rId48"/>
    <p:sldId id="324" r:id="rId49"/>
    <p:sldId id="325" r:id="rId50"/>
    <p:sldId id="326" r:id="rId51"/>
    <p:sldId id="327" r:id="rId52"/>
    <p:sldId id="328" r:id="rId53"/>
    <p:sldId id="329" r:id="rId54"/>
    <p:sldId id="330" r:id="rId55"/>
    <p:sldId id="331" r:id="rId56"/>
    <p:sldId id="332" r:id="rId57"/>
    <p:sldId id="333" r:id="rId58"/>
    <p:sldId id="335" r:id="rId59"/>
    <p:sldId id="334" r:id="rId60"/>
    <p:sldId id="336" r:id="rId61"/>
    <p:sldId id="337" r:id="rId62"/>
    <p:sldId id="338" r:id="rId63"/>
    <p:sldId id="340" r:id="rId64"/>
    <p:sldId id="341" r:id="rId65"/>
    <p:sldId id="339" r:id="rId66"/>
    <p:sldId id="342" r:id="rId67"/>
    <p:sldId id="343" r:id="rId68"/>
    <p:sldId id="344" r:id="rId69"/>
    <p:sldId id="345" r:id="rId70"/>
    <p:sldId id="346" r:id="rId71"/>
    <p:sldId id="347" r:id="rId72"/>
    <p:sldId id="348" r:id="rId73"/>
    <p:sldId id="349" r:id="rId74"/>
    <p:sldId id="350" r:id="rId75"/>
    <p:sldId id="351" r:id="rId76"/>
    <p:sldId id="352" r:id="rId77"/>
    <p:sldId id="353" r:id="rId78"/>
    <p:sldId id="354" r:id="rId79"/>
    <p:sldId id="355" r:id="rId80"/>
    <p:sldId id="356" r:id="rId81"/>
    <p:sldId id="357" r:id="rId82"/>
    <p:sldId id="358" r:id="rId83"/>
    <p:sldId id="359" r:id="rId84"/>
    <p:sldId id="360" r:id="rId85"/>
    <p:sldId id="361" r:id="rId86"/>
    <p:sldId id="362" r:id="rId87"/>
    <p:sldId id="363" r:id="rId88"/>
    <p:sldId id="364" r:id="rId89"/>
    <p:sldId id="365" r:id="rId90"/>
    <p:sldId id="366" r:id="rId91"/>
    <p:sldId id="367" r:id="rId92"/>
    <p:sldId id="368" r:id="rId93"/>
    <p:sldId id="369" r:id="rId94"/>
    <p:sldId id="370" r:id="rId95"/>
    <p:sldId id="371" r:id="rId96"/>
    <p:sldId id="372" r:id="rId97"/>
    <p:sldId id="270" r:id="rId98"/>
    <p:sldId id="269" r:id="rId99"/>
    <p:sldId id="272" r:id="rId100"/>
    <p:sldId id="271" r:id="rId101"/>
    <p:sldId id="273" r:id="rId102"/>
    <p:sldId id="274" r:id="rId103"/>
    <p:sldId id="277" r:id="rId104"/>
    <p:sldId id="278" r:id="rId105"/>
    <p:sldId id="279" r:id="rId106"/>
    <p:sldId id="280" r:id="rId107"/>
    <p:sldId id="281" r:id="rId108"/>
    <p:sldId id="282" r:id="rId109"/>
    <p:sldId id="283" r:id="rId110"/>
    <p:sldId id="284" r:id="rId111"/>
    <p:sldId id="285" r:id="rId112"/>
    <p:sldId id="286" r:id="rId113"/>
    <p:sldId id="299" r:id="rId114"/>
    <p:sldId id="300" r:id="rId115"/>
    <p:sldId id="301" r:id="rId116"/>
    <p:sldId id="375" r:id="rId1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88C00"/>
    <a:srgbClr val="6D4A17"/>
    <a:srgbClr val="A38A3A"/>
    <a:srgbClr val="6A2A18"/>
    <a:srgbClr val="B7472A"/>
    <a:srgbClr val="7E0000"/>
    <a:srgbClr val="D09E00"/>
    <a:srgbClr val="B08600"/>
    <a:srgbClr val="FEFEFE"/>
    <a:srgbClr val="EBCF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4" autoAdjust="0"/>
    <p:restoredTop sz="94660"/>
  </p:normalViewPr>
  <p:slideViewPr>
    <p:cSldViewPr snapToGrid="0">
      <p:cViewPr varScale="1">
        <p:scale>
          <a:sx n="81" d="100"/>
          <a:sy n="81" d="100"/>
        </p:scale>
        <p:origin x="936" y="90"/>
      </p:cViewPr>
      <p:guideLst/>
    </p:cSldViewPr>
  </p:slideViewPr>
  <p:notesTextViewPr>
    <p:cViewPr>
      <p:scale>
        <a:sx n="1" d="1"/>
        <a:sy n="1" d="1"/>
      </p:scale>
      <p:origin x="0" y="0"/>
    </p:cViewPr>
  </p:notesTextViewPr>
  <p:sorterViewPr>
    <p:cViewPr>
      <p:scale>
        <a:sx n="95" d="100"/>
        <a:sy n="95" d="100"/>
      </p:scale>
      <p:origin x="0" y="-3228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presProps" Target="pres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2ED296-CF1E-4782-B536-1A44632661CB}" type="datetimeFigureOut">
              <a:rPr lang="en-IN" smtClean="0"/>
              <a:t>23-12-2025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7D0505-F3DF-4017-A801-2D3FB7B1CFBE}" type="slidenum">
              <a:rPr lang="en-IN" smtClean="0"/>
              <a:t>‹#›</a:t>
            </a:fld>
            <a:endParaRPr lang="en-IN"/>
          </a:p>
        </p:txBody>
      </p:sp>
    </p:spTree>
    <p:extLst>
      <p:ext uri="{BB962C8B-B14F-4D97-AF65-F5344CB8AC3E}">
        <p14:creationId xmlns:p14="http://schemas.microsoft.com/office/powerpoint/2010/main" val="35423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7D0505-F3DF-4017-A801-2D3FB7B1CFBE}" type="slidenum">
              <a:rPr lang="en-IN" smtClean="0"/>
              <a:t>17</a:t>
            </a:fld>
            <a:endParaRPr lang="en-IN"/>
          </a:p>
        </p:txBody>
      </p:sp>
    </p:spTree>
    <p:extLst>
      <p:ext uri="{BB962C8B-B14F-4D97-AF65-F5344CB8AC3E}">
        <p14:creationId xmlns:p14="http://schemas.microsoft.com/office/powerpoint/2010/main" val="2930692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E7D0505-F3DF-4017-A801-2D3FB7B1CFBE}" type="slidenum">
              <a:rPr lang="en-IN" smtClean="0"/>
              <a:t>19</a:t>
            </a:fld>
            <a:endParaRPr lang="en-IN"/>
          </a:p>
        </p:txBody>
      </p:sp>
    </p:spTree>
    <p:extLst>
      <p:ext uri="{BB962C8B-B14F-4D97-AF65-F5344CB8AC3E}">
        <p14:creationId xmlns:p14="http://schemas.microsoft.com/office/powerpoint/2010/main" val="919896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28B6C-BC80-81FB-F02C-A5EDA33FB2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80C37CE6-DA18-9700-EF69-483F95FE0A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68B8BB6-9E63-A540-056C-4CD009C386AD}"/>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5" name="Footer Placeholder 4">
            <a:extLst>
              <a:ext uri="{FF2B5EF4-FFF2-40B4-BE49-F238E27FC236}">
                <a16:creationId xmlns:a16="http://schemas.microsoft.com/office/drawing/2014/main" id="{208A3717-0C05-CACE-51CA-88C9C957F27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4F51E36-7E45-F6DA-244B-7FB52936BC5F}"/>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970671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624A-6BBF-9A7D-08A0-5ABB4EDEE62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CCD3FB9-9605-1DDB-1339-DB4810512A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A23F992-3A72-9B0A-5A7F-E63E59714088}"/>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5" name="Footer Placeholder 4">
            <a:extLst>
              <a:ext uri="{FF2B5EF4-FFF2-40B4-BE49-F238E27FC236}">
                <a16:creationId xmlns:a16="http://schemas.microsoft.com/office/drawing/2014/main" id="{4377A158-A61D-0925-32B6-4F63533E681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3237A2C-A98E-9EB0-29D7-56F6BF880A5F}"/>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3759749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552E-D2FC-AFBD-2295-4AFB5B7122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BD5FDD4-A281-A75A-7026-46205F465F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0F14EA-2410-0900-1D74-F9A5390D506F}"/>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5" name="Footer Placeholder 4">
            <a:extLst>
              <a:ext uri="{FF2B5EF4-FFF2-40B4-BE49-F238E27FC236}">
                <a16:creationId xmlns:a16="http://schemas.microsoft.com/office/drawing/2014/main" id="{0C89F33A-645E-B824-5642-82AFF7CD731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1B8D389-717A-13E4-62B9-5FFBF9C23FB6}"/>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3806261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8FFA3-07B1-50A9-E727-7B0BE1D4D8D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6955A37-4956-0FB4-500A-44D7A66FAC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A7A826C-6D54-35CD-DB09-CE33630073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EA52511-E2E5-978F-38C2-6792A73FF200}"/>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6" name="Footer Placeholder 5">
            <a:extLst>
              <a:ext uri="{FF2B5EF4-FFF2-40B4-BE49-F238E27FC236}">
                <a16:creationId xmlns:a16="http://schemas.microsoft.com/office/drawing/2014/main" id="{4725744E-8FC3-0B89-38AA-8E7CF33B567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E7B9B79-9007-0910-A2E8-81ECBC173B59}"/>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1296437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BE18-A47F-D0CF-1E67-94BE2CF1628A}"/>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E98D9A1-AED7-63FD-C091-53278C5088E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6D977-3DE2-A4A8-974C-AFF544EFF3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C019286-28F2-A522-8A7A-386EF4E1C7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A65B83-9397-C400-48FB-CB7DEFCEEC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AF17DD0-EBF8-ABF5-8D9D-942E6070D091}"/>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8" name="Footer Placeholder 7">
            <a:extLst>
              <a:ext uri="{FF2B5EF4-FFF2-40B4-BE49-F238E27FC236}">
                <a16:creationId xmlns:a16="http://schemas.microsoft.com/office/drawing/2014/main" id="{036624AD-2442-58A3-C8AC-C4176121B715}"/>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54F0253-EE0A-8006-0B5B-B97F11FCD210}"/>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4008738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A0AAA-A023-3BE0-BB86-7DB68520D2C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543380B7-C3C0-272A-2C16-EB7222DEC4C9}"/>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4" name="Footer Placeholder 3">
            <a:extLst>
              <a:ext uri="{FF2B5EF4-FFF2-40B4-BE49-F238E27FC236}">
                <a16:creationId xmlns:a16="http://schemas.microsoft.com/office/drawing/2014/main" id="{2C16B5CF-B6E1-3712-29E7-881640E0F09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46A7A19-33FD-6AD3-7500-E18AA15B25CA}"/>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337277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A98677-C5B7-D873-1603-597145E390BB}"/>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3" name="Footer Placeholder 2">
            <a:extLst>
              <a:ext uri="{FF2B5EF4-FFF2-40B4-BE49-F238E27FC236}">
                <a16:creationId xmlns:a16="http://schemas.microsoft.com/office/drawing/2014/main" id="{46D2809B-84BF-9A97-E821-46F54DD17EB9}"/>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6B86F57-0694-B76F-886F-D5023CE8EFC8}"/>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2565176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38ACB-F595-A6E7-D4CE-1E7205C7F6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2C5F81E-028D-154B-C1B8-D52C343F51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7710D94B-84F5-FE92-B1EC-97DF2FE14A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A25899-8E9E-D526-3A1D-EA756A633065}"/>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6" name="Footer Placeholder 5">
            <a:extLst>
              <a:ext uri="{FF2B5EF4-FFF2-40B4-BE49-F238E27FC236}">
                <a16:creationId xmlns:a16="http://schemas.microsoft.com/office/drawing/2014/main" id="{80873EFD-933D-5C8F-86E0-807C56051E1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CC3D2182-DE15-31F3-E742-853C99E07159}"/>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989717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CE776-9EF4-91FE-10E9-7DD078DA0B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0BD03EE5-0954-996F-47AE-BE7599C9F2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4F189E89-CCD3-3EA2-BC7A-539C83C042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31DA4B-D991-4991-3962-3877D4462BB5}"/>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6" name="Footer Placeholder 5">
            <a:extLst>
              <a:ext uri="{FF2B5EF4-FFF2-40B4-BE49-F238E27FC236}">
                <a16:creationId xmlns:a16="http://schemas.microsoft.com/office/drawing/2014/main" id="{69302A9B-6DD5-BE4C-1DE5-8AECE7838A1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1583D74-C256-8FA7-F3DA-9C2263F45D33}"/>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33469769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F0672-5553-B3DD-6B32-675F2E0FB3E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5C532E-8CA2-4422-7029-0922A3C7EA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946945F-3147-9319-CBF4-8A11B194F602}"/>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5" name="Footer Placeholder 4">
            <a:extLst>
              <a:ext uri="{FF2B5EF4-FFF2-40B4-BE49-F238E27FC236}">
                <a16:creationId xmlns:a16="http://schemas.microsoft.com/office/drawing/2014/main" id="{CAE5B6C2-66DA-40DF-9E26-37455CC4B82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C7E6CC4-4DB6-B450-1389-34C4FF660363}"/>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206856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1AA81E-3BF1-2A5D-463F-4E783D769D2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18907B2-A42A-FC95-A757-98AFFC2A5F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DE217D4-E3CD-58EF-9B9D-168F6C2B3FD5}"/>
              </a:ext>
            </a:extLst>
          </p:cNvPr>
          <p:cNvSpPr>
            <a:spLocks noGrp="1"/>
          </p:cNvSpPr>
          <p:nvPr>
            <p:ph type="dt" sz="half" idx="10"/>
          </p:nvPr>
        </p:nvSpPr>
        <p:spPr/>
        <p:txBody>
          <a:bodyPr/>
          <a:lstStyle/>
          <a:p>
            <a:fld id="{35D77420-2BBC-48DF-A1C1-7273253606F5}" type="datetimeFigureOut">
              <a:rPr lang="en-IN" smtClean="0"/>
              <a:t>23-12-2025</a:t>
            </a:fld>
            <a:endParaRPr lang="en-IN"/>
          </a:p>
        </p:txBody>
      </p:sp>
      <p:sp>
        <p:nvSpPr>
          <p:cNvPr id="5" name="Footer Placeholder 4">
            <a:extLst>
              <a:ext uri="{FF2B5EF4-FFF2-40B4-BE49-F238E27FC236}">
                <a16:creationId xmlns:a16="http://schemas.microsoft.com/office/drawing/2014/main" id="{E28831F2-1938-3FC7-2933-8E53E025C66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364333C-A7D4-C0E1-BE02-E988FC6F530B}"/>
              </a:ext>
            </a:extLst>
          </p:cNvPr>
          <p:cNvSpPr>
            <a:spLocks noGrp="1"/>
          </p:cNvSpPr>
          <p:nvPr>
            <p:ph type="sldNum" sz="quarter" idx="12"/>
          </p:nvPr>
        </p:nvSpPr>
        <p:spPr/>
        <p:txBody>
          <a:bodyPr/>
          <a:lstStyle/>
          <a:p>
            <a:fld id="{62DCD05E-A33E-487D-8DBA-C40690C5DB2F}" type="slidenum">
              <a:rPr lang="en-IN" smtClean="0"/>
              <a:t>‹#›</a:t>
            </a:fld>
            <a:endParaRPr lang="en-IN"/>
          </a:p>
        </p:txBody>
      </p:sp>
    </p:spTree>
    <p:extLst>
      <p:ext uri="{BB962C8B-B14F-4D97-AF65-F5344CB8AC3E}">
        <p14:creationId xmlns:p14="http://schemas.microsoft.com/office/powerpoint/2010/main" val="2277631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8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8AB293-FBCC-5196-F8D9-A954E80033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635CA12-93DE-37DE-96C9-C39E0B29CAB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961F1AC-6B54-D38E-1774-3D3E709C6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D77420-2BBC-48DF-A1C1-7273253606F5}" type="datetimeFigureOut">
              <a:rPr lang="en-IN" smtClean="0"/>
              <a:t>23-12-2025</a:t>
            </a:fld>
            <a:endParaRPr lang="en-IN"/>
          </a:p>
        </p:txBody>
      </p:sp>
      <p:sp>
        <p:nvSpPr>
          <p:cNvPr id="5" name="Footer Placeholder 4">
            <a:extLst>
              <a:ext uri="{FF2B5EF4-FFF2-40B4-BE49-F238E27FC236}">
                <a16:creationId xmlns:a16="http://schemas.microsoft.com/office/drawing/2014/main" id="{A471EBC3-BEBB-5055-146B-1C5CBF4289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1F127B1E-CE6A-1F14-0D33-21E0CBAE2A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CD05E-A33E-487D-8DBA-C40690C5DB2F}" type="slidenum">
              <a:rPr lang="en-IN" smtClean="0"/>
              <a:t>‹#›</a:t>
            </a:fld>
            <a:endParaRPr lang="en-IN"/>
          </a:p>
        </p:txBody>
      </p:sp>
    </p:spTree>
    <p:extLst>
      <p:ext uri="{BB962C8B-B14F-4D97-AF65-F5344CB8AC3E}">
        <p14:creationId xmlns:p14="http://schemas.microsoft.com/office/powerpoint/2010/main" val="273777566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4.jpg"/><Relationship Id="rId4" Type="http://schemas.openxmlformats.org/officeDocument/2006/relationships/image" Target="../media/image2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 Id="rId5" Type="http://schemas.openxmlformats.org/officeDocument/2006/relationships/image" Target="../media/image58.emf"/><Relationship Id="rId4" Type="http://schemas.openxmlformats.org/officeDocument/2006/relationships/image" Target="../media/image57.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2.xml"/><Relationship Id="rId4" Type="http://schemas.openxmlformats.org/officeDocument/2006/relationships/image" Target="../media/image64.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2.xml"/><Relationship Id="rId4" Type="http://schemas.openxmlformats.org/officeDocument/2006/relationships/image" Target="../media/image67.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2.xml"/><Relationship Id="rId4" Type="http://schemas.openxmlformats.org/officeDocument/2006/relationships/image" Target="../media/image89.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6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7.jpeg"/><Relationship Id="rId7" Type="http://schemas.openxmlformats.org/officeDocument/2006/relationships/image" Target="../media/image101.jpe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image" Target="../media/image104.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png"/><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2.xml"/><Relationship Id="rId5" Type="http://schemas.openxmlformats.org/officeDocument/2006/relationships/image" Target="../media/image123.jpeg"/><Relationship Id="rId4" Type="http://schemas.openxmlformats.org/officeDocument/2006/relationships/image" Target="../media/image122.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png"/><Relationship Id="rId1" Type="http://schemas.openxmlformats.org/officeDocument/2006/relationships/slideLayout" Target="../slideLayouts/slideLayout2.xml"/><Relationship Id="rId4" Type="http://schemas.openxmlformats.org/officeDocument/2006/relationships/image" Target="../media/image126.jpe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2.xml"/><Relationship Id="rId4" Type="http://schemas.openxmlformats.org/officeDocument/2006/relationships/image" Target="../media/image129.jpe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jpeg"/><Relationship Id="rId1" Type="http://schemas.openxmlformats.org/officeDocument/2006/relationships/slideLayout" Target="../slideLayouts/slideLayout2.xml"/><Relationship Id="rId4" Type="http://schemas.openxmlformats.org/officeDocument/2006/relationships/image" Target="../media/image13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jpeg"/><Relationship Id="rId1" Type="http://schemas.openxmlformats.org/officeDocument/2006/relationships/slideLayout" Target="../slideLayouts/slideLayout2.xml"/><Relationship Id="rId6" Type="http://schemas.openxmlformats.org/officeDocument/2006/relationships/image" Target="../media/image137.jpeg"/><Relationship Id="rId5" Type="http://schemas.openxmlformats.org/officeDocument/2006/relationships/image" Target="../media/image136.jpeg"/><Relationship Id="rId4" Type="http://schemas.openxmlformats.org/officeDocument/2006/relationships/image" Target="../media/image135.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image" Target="../media/image138.png"/><Relationship Id="rId1" Type="http://schemas.openxmlformats.org/officeDocument/2006/relationships/slideLayout" Target="../slideLayouts/slideLayout2.xml"/><Relationship Id="rId4" Type="http://schemas.openxmlformats.org/officeDocument/2006/relationships/image" Target="../media/image140.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png"/><Relationship Id="rId1" Type="http://schemas.openxmlformats.org/officeDocument/2006/relationships/slideLayout" Target="../slideLayouts/slideLayout2.xml"/><Relationship Id="rId4" Type="http://schemas.openxmlformats.org/officeDocument/2006/relationships/image" Target="../media/image143.jpe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44.jpg"/><Relationship Id="rId1" Type="http://schemas.openxmlformats.org/officeDocument/2006/relationships/slideLayout" Target="../slideLayouts/slideLayout2.xml"/><Relationship Id="rId5" Type="http://schemas.openxmlformats.org/officeDocument/2006/relationships/image" Target="../media/image147.jpg"/><Relationship Id="rId4" Type="http://schemas.openxmlformats.org/officeDocument/2006/relationships/image" Target="../media/image146.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55.jpg"/><Relationship Id="rId2" Type="http://schemas.openxmlformats.org/officeDocument/2006/relationships/image" Target="../media/image154.jpg"/><Relationship Id="rId1" Type="http://schemas.openxmlformats.org/officeDocument/2006/relationships/slideLayout" Target="../slideLayouts/slideLayout2.xml"/><Relationship Id="rId4" Type="http://schemas.openxmlformats.org/officeDocument/2006/relationships/image" Target="../media/image156.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image" Target="../media/image157.png"/><Relationship Id="rId1" Type="http://schemas.openxmlformats.org/officeDocument/2006/relationships/slideLayout" Target="../slideLayouts/slideLayout2.xml"/><Relationship Id="rId4" Type="http://schemas.openxmlformats.org/officeDocument/2006/relationships/image" Target="../media/image159.jp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61.jpg"/><Relationship Id="rId2" Type="http://schemas.openxmlformats.org/officeDocument/2006/relationships/image" Target="../media/image160.jpg"/><Relationship Id="rId1" Type="http://schemas.openxmlformats.org/officeDocument/2006/relationships/slideLayout" Target="../slideLayouts/slideLayout2.xml"/><Relationship Id="rId6" Type="http://schemas.openxmlformats.org/officeDocument/2006/relationships/image" Target="../media/image164.jpg"/><Relationship Id="rId5" Type="http://schemas.openxmlformats.org/officeDocument/2006/relationships/image" Target="../media/image163.jpg"/><Relationship Id="rId4" Type="http://schemas.openxmlformats.org/officeDocument/2006/relationships/image" Target="../media/image162.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166.jpg"/><Relationship Id="rId2" Type="http://schemas.openxmlformats.org/officeDocument/2006/relationships/image" Target="../media/image165.jpg"/><Relationship Id="rId1" Type="http://schemas.openxmlformats.org/officeDocument/2006/relationships/slideLayout" Target="../slideLayouts/slideLayout2.xml"/><Relationship Id="rId4" Type="http://schemas.openxmlformats.org/officeDocument/2006/relationships/image" Target="../media/image167.jp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image" Target="../media/image168.jpg"/><Relationship Id="rId1" Type="http://schemas.openxmlformats.org/officeDocument/2006/relationships/slideLayout" Target="../slideLayouts/slideLayout2.xml"/><Relationship Id="rId5" Type="http://schemas.openxmlformats.org/officeDocument/2006/relationships/image" Target="../media/image171.jpg"/><Relationship Id="rId4" Type="http://schemas.openxmlformats.org/officeDocument/2006/relationships/image" Target="../media/image170.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73.bin"/><Relationship Id="rId2" Type="http://schemas.openxmlformats.org/officeDocument/2006/relationships/image" Target="../media/image172.jfi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0D899-C3CA-6E8A-5801-ECC388B6A854}"/>
            </a:ext>
          </a:extLst>
        </p:cNvPr>
        <p:cNvGrpSpPr/>
        <p:nvPr/>
      </p:nvGrpSpPr>
      <p:grpSpPr>
        <a:xfrm>
          <a:off x="0" y="0"/>
          <a:ext cx="0" cy="0"/>
          <a:chOff x="0" y="0"/>
          <a:chExt cx="0" cy="0"/>
        </a:xfrm>
      </p:grpSpPr>
      <p:grpSp>
        <p:nvGrpSpPr>
          <p:cNvPr id="8" name="Group 7">
            <a:extLst>
              <a:ext uri="{FF2B5EF4-FFF2-40B4-BE49-F238E27FC236}">
                <a16:creationId xmlns:a16="http://schemas.microsoft.com/office/drawing/2014/main" id="{D18EE37D-315A-22DE-8EC8-CFD42DA84E34}"/>
              </a:ext>
            </a:extLst>
          </p:cNvPr>
          <p:cNvGrpSpPr/>
          <p:nvPr/>
        </p:nvGrpSpPr>
        <p:grpSpPr>
          <a:xfrm>
            <a:off x="2303813" y="0"/>
            <a:ext cx="7386452" cy="6757061"/>
            <a:chOff x="2161309" y="-1"/>
            <a:chExt cx="7386452" cy="6757061"/>
          </a:xfrm>
        </p:grpSpPr>
        <p:pic>
          <p:nvPicPr>
            <p:cNvPr id="5" name="Picture 4">
              <a:extLst>
                <a:ext uri="{FF2B5EF4-FFF2-40B4-BE49-F238E27FC236}">
                  <a16:creationId xmlns:a16="http://schemas.microsoft.com/office/drawing/2014/main" id="{59E33ED0-3D35-96E2-37D3-8EFC3AB18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1309" y="-1"/>
              <a:ext cx="7386452" cy="675706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7" name="TextBox 6">
              <a:extLst>
                <a:ext uri="{FF2B5EF4-FFF2-40B4-BE49-F238E27FC236}">
                  <a16:creationId xmlns:a16="http://schemas.microsoft.com/office/drawing/2014/main" id="{56C8C7FD-365A-033C-95EE-2FAEC88C2876}"/>
                </a:ext>
              </a:extLst>
            </p:cNvPr>
            <p:cNvSpPr txBox="1"/>
            <p:nvPr/>
          </p:nvSpPr>
          <p:spPr>
            <a:xfrm>
              <a:off x="2513610" y="5700155"/>
              <a:ext cx="2386940" cy="553998"/>
            </a:xfrm>
            <a:prstGeom prst="rect">
              <a:avLst/>
            </a:prstGeom>
            <a:noFill/>
          </p:spPr>
          <p:txBody>
            <a:bodyPr wrap="square" rtlCol="0">
              <a:spAutoFit/>
            </a:bodyPr>
            <a:lstStyle/>
            <a:p>
              <a:pPr algn="ctr"/>
              <a:r>
                <a:rPr lang="pt-BR" sz="1500" b="1" kern="0" dirty="0">
                  <a:solidFill>
                    <a:schemeClr val="bg2">
                      <a:lumMod val="25000"/>
                    </a:schemeClr>
                  </a:solidFill>
                </a:rPr>
                <a:t>Shri Hans Raj Verma Director General, COSIDICI</a:t>
              </a:r>
              <a:endParaRPr lang="en-IN" sz="1500" b="1" kern="0" dirty="0">
                <a:solidFill>
                  <a:schemeClr val="bg2">
                    <a:lumMod val="25000"/>
                  </a:schemeClr>
                </a:solidFill>
              </a:endParaRPr>
            </a:p>
          </p:txBody>
        </p:sp>
      </p:grpSp>
    </p:spTree>
    <p:extLst>
      <p:ext uri="{BB962C8B-B14F-4D97-AF65-F5344CB8AC3E}">
        <p14:creationId xmlns:p14="http://schemas.microsoft.com/office/powerpoint/2010/main" val="10660752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C1000-389D-71B5-596D-6F0ABE5B69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D9ACA-A591-1079-B357-E79C28A405A7}"/>
              </a:ext>
            </a:extLst>
          </p:cNvPr>
          <p:cNvSpPr>
            <a:spLocks noGrp="1"/>
          </p:cNvSpPr>
          <p:nvPr>
            <p:ph type="ctrTitle"/>
          </p:nvPr>
        </p:nvSpPr>
        <p:spPr>
          <a:xfrm>
            <a:off x="106877" y="106878"/>
            <a:ext cx="11970327" cy="6614555"/>
          </a:xfrm>
        </p:spPr>
        <p:txBody>
          <a:bodyPr>
            <a:normAutofit fontScale="90000"/>
          </a:bodyPr>
          <a:lstStyle/>
          <a:p>
            <a:br>
              <a:rPr lang="en-US"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br>
              <a:rPr lang="en-US"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br>
              <a:rPr lang="en-US"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br>
              <a:rPr lang="en-US"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br>
              <a:rPr lang="en-US" sz="1200"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br>
              <a:rPr lang="en-US" sz="1200"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5100" b="1" i="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APSFC</a:t>
            </a:r>
            <a:r>
              <a:rPr lang="en-US" sz="51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 in collaboration with COSIDICI </a:t>
            </a:r>
            <a:b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presents</a:t>
            </a:r>
            <a:b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7300" i="1" spc="-100" dirty="0">
                <a:ln w="3200">
                  <a:solidFill>
                    <a:schemeClr val="bg2">
                      <a:shade val="75000"/>
                      <a:alpha val="25000"/>
                    </a:schemeClr>
                  </a:solidFill>
                  <a:prstDash val="solid"/>
                  <a:round/>
                </a:ln>
                <a:solidFill>
                  <a:srgbClr val="D2A000"/>
                </a:solidFill>
                <a:effectLst>
                  <a:innerShdw blurRad="50800" dist="25400" dir="13500000">
                    <a:srgbClr val="000000">
                      <a:alpha val="70000"/>
                    </a:srgbClr>
                  </a:innerShdw>
                </a:effectLst>
                <a:latin typeface="Franklin Gothic Medium" pitchFamily="34" charset="0"/>
              </a:rPr>
              <a:t>Golden Jubilee Milestone</a:t>
            </a:r>
            <a:b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National Award Function 2025</a:t>
            </a:r>
            <a:b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for</a:t>
            </a:r>
            <a:b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5700" b="1" i="1" cap="none" spc="-100" dirty="0">
                <a:ln w="3200">
                  <a:solidFill>
                    <a:schemeClr val="bg2">
                      <a:shade val="75000"/>
                      <a:alpha val="25000"/>
                    </a:schemeClr>
                  </a:solidFill>
                  <a:prstDash val="solid"/>
                  <a:round/>
                </a:ln>
                <a:solidFill>
                  <a:srgbClr val="C00000"/>
                </a:solidFill>
                <a:effectLst>
                  <a:innerShdw blurRad="50800" dist="25400" dir="13500000">
                    <a:srgbClr val="000000">
                      <a:alpha val="70000"/>
                    </a:srgbClr>
                  </a:innerShdw>
                </a:effectLst>
                <a:latin typeface="Franklin Gothic Medium" pitchFamily="34" charset="0"/>
              </a:rPr>
              <a:t>“Outstanding Entrepreneurs”</a:t>
            </a:r>
            <a:b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57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Funded By State Level Financial Institutions</a:t>
            </a:r>
            <a:br>
              <a:rPr lang="en-US" sz="53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18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   </a:t>
            </a:r>
            <a:br>
              <a:rPr lang="en-US" sz="5300" b="1" i="1" cap="none"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3600" b="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On December 05, 2025 (Friday) at 6:00 p.m. </a:t>
            </a:r>
            <a:br>
              <a:rPr lang="en-US" sz="3600" b="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br>
            <a:r>
              <a:rPr lang="en-US" sz="3600" b="1" spc="-100" dirty="0">
                <a:ln w="3200">
                  <a:solidFill>
                    <a:schemeClr val="bg2">
                      <a:shade val="75000"/>
                      <a:alpha val="25000"/>
                    </a:schemeClr>
                  </a:solidFill>
                  <a:prstDash val="solid"/>
                  <a:round/>
                </a:ln>
                <a:effectLst>
                  <a:innerShdw blurRad="50800" dist="25400" dir="13500000">
                    <a:srgbClr val="000000">
                      <a:alpha val="70000"/>
                    </a:srgbClr>
                  </a:innerShdw>
                </a:effectLst>
                <a:latin typeface="Franklin Gothic Medium" pitchFamily="34" charset="0"/>
              </a:rPr>
              <a:t>Vishakhapatnam { Andhra Pradesh }</a:t>
            </a:r>
            <a:endParaRPr lang="en-IN" dirty="0"/>
          </a:p>
        </p:txBody>
      </p:sp>
      <p:pic>
        <p:nvPicPr>
          <p:cNvPr id="4" name="Picture 3" descr="APSFC Logo">
            <a:extLst>
              <a:ext uri="{FF2B5EF4-FFF2-40B4-BE49-F238E27FC236}">
                <a16:creationId xmlns:a16="http://schemas.microsoft.com/office/drawing/2014/main" id="{626542C3-1950-AA8C-64AA-8C51E3041C10}"/>
              </a:ext>
            </a:extLst>
          </p:cNvPr>
          <p:cNvPicPr>
            <a:picLocks noChangeAspect="1"/>
          </p:cNvPicPr>
          <p:nvPr/>
        </p:nvPicPr>
        <p:blipFill rotWithShape="1">
          <a:blip r:embed="rId2">
            <a:extLst>
              <a:ext uri="{28A0092B-C50C-407E-A947-70E740481C1C}">
                <a14:useLocalDpi xmlns:a14="http://schemas.microsoft.com/office/drawing/2010/main" val="0"/>
              </a:ext>
            </a:extLst>
          </a:blip>
          <a:srcRect t="18697" r="84989" b="11178"/>
          <a:stretch>
            <a:fillRect/>
          </a:stretch>
        </p:blipFill>
        <p:spPr bwMode="auto">
          <a:xfrm>
            <a:off x="177925" y="154348"/>
            <a:ext cx="1299143" cy="1318192"/>
          </a:xfrm>
          <a:prstGeom prst="rect">
            <a:avLst/>
          </a:prstGeom>
          <a:noFill/>
          <a:ln>
            <a:no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EDDF4095-9FC2-FEDD-01CF-D6CBA9B910EC}"/>
              </a:ext>
            </a:extLst>
          </p:cNvPr>
          <p:cNvPicPr>
            <a:picLocks noChangeAspect="1"/>
          </p:cNvPicPr>
          <p:nvPr/>
        </p:nvPicPr>
        <p:blipFill>
          <a:blip r:embed="rId3" cstate="print">
            <a:extLst>
              <a:ext uri="{28A0092B-C50C-407E-A947-70E740481C1C}">
                <a14:useLocalDpi xmlns:a14="http://schemas.microsoft.com/office/drawing/2010/main" val="0"/>
              </a:ext>
            </a:extLst>
          </a:blip>
          <a:srcRect l="10965" t="3954" r="7584" b="6061"/>
          <a:stretch>
            <a:fillRect/>
          </a:stretch>
        </p:blipFill>
        <p:spPr>
          <a:xfrm>
            <a:off x="10640290" y="54592"/>
            <a:ext cx="1551710" cy="1318192"/>
          </a:xfrm>
          <a:prstGeom prst="rect">
            <a:avLst/>
          </a:prstGeom>
        </p:spPr>
      </p:pic>
    </p:spTree>
    <p:extLst>
      <p:ext uri="{BB962C8B-B14F-4D97-AF65-F5344CB8AC3E}">
        <p14:creationId xmlns:p14="http://schemas.microsoft.com/office/powerpoint/2010/main" val="614055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9E0DB-2DF0-03DB-0AF6-4BBACF1166E7}"/>
              </a:ext>
            </a:extLst>
          </p:cNvPr>
          <p:cNvSpPr>
            <a:spLocks noGrp="1"/>
          </p:cNvSpPr>
          <p:nvPr>
            <p:ph type="title"/>
          </p:nvPr>
        </p:nvSpPr>
        <p:spPr>
          <a:xfrm>
            <a:off x="154379" y="118753"/>
            <a:ext cx="11934702" cy="1571935"/>
          </a:xfrm>
        </p:spPr>
        <p:txBody>
          <a:bodyPr>
            <a:noAutofit/>
          </a:bodyPr>
          <a:lstStyle/>
          <a:p>
            <a:pPr algn="ctr"/>
            <a:r>
              <a:rPr lang="en-US" sz="4600" b="1" cap="none" dirty="0">
                <a:latin typeface="Franklin Gothic Medium" panose="020B0603020102020204" pitchFamily="34" charset="0"/>
              </a:rPr>
              <a:t>Assam Financial Corporation {AFC}, Guwahati</a:t>
            </a:r>
            <a:br>
              <a:rPr lang="en-US" sz="46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600" b="1" cap="none" dirty="0">
                <a:latin typeface="Franklin Gothic Medium" panose="020B0603020102020204" pitchFamily="34" charset="0"/>
              </a:rPr>
            </a:br>
            <a:r>
              <a:rPr lang="en-US" sz="4600" b="1" cap="none" dirty="0">
                <a:latin typeface="Franklin Gothic Medium" panose="020B0603020102020204" pitchFamily="34" charset="0"/>
              </a:rPr>
              <a:t>M/</a:t>
            </a:r>
            <a:r>
              <a:rPr lang="en-US" sz="4600" b="1" dirty="0">
                <a:latin typeface="Franklin Gothic Medium" panose="020B0603020102020204" pitchFamily="34" charset="0"/>
              </a:rPr>
              <a:t>s</a:t>
            </a:r>
            <a:r>
              <a:rPr lang="en-US" sz="4600" b="1" cap="none" dirty="0">
                <a:latin typeface="Franklin Gothic Medium" panose="020B0603020102020204" pitchFamily="34" charset="0"/>
              </a:rPr>
              <a:t> Sting Dance Academy</a:t>
            </a:r>
            <a:endParaRPr lang="en-IN" sz="4600" b="1" cap="none"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CC27943B-943D-A0BE-DAEB-3F456DFB867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5028111" y="1943814"/>
            <a:ext cx="6633458" cy="4385734"/>
          </a:xfrm>
          <a:prstGeom prst="rect">
            <a:avLst/>
          </a:prstGeom>
          <a:ln w="101600" cap="sq" cmpd="tri">
            <a:solidFill>
              <a:schemeClr val="tx1"/>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F9CE6588-A957-CC85-F761-C5B24F6A415D}"/>
              </a:ext>
            </a:extLst>
          </p:cNvPr>
          <p:cNvPicPr>
            <a:picLocks noChangeAspect="1"/>
          </p:cNvPicPr>
          <p:nvPr/>
        </p:nvPicPr>
        <p:blipFill>
          <a:blip r:embed="rId3"/>
          <a:srcRect l="11340" t="38125" r="16495"/>
          <a:stretch>
            <a:fillRect/>
          </a:stretch>
        </p:blipFill>
        <p:spPr>
          <a:xfrm>
            <a:off x="866898" y="1939871"/>
            <a:ext cx="2826327" cy="3356522"/>
          </a:xfrm>
          <a:prstGeom prst="rect">
            <a:avLst/>
          </a:prstGeom>
          <a:ln w="101600" cap="sq" cmpd="tri">
            <a:solidFill>
              <a:schemeClr val="tx1"/>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14902594-FE3E-7452-CAA5-8F1BB4669C3A}"/>
              </a:ext>
            </a:extLst>
          </p:cNvPr>
          <p:cNvSpPr txBox="1"/>
          <p:nvPr/>
        </p:nvSpPr>
        <p:spPr>
          <a:xfrm>
            <a:off x="0" y="5403273"/>
            <a:ext cx="4595751" cy="461665"/>
          </a:xfrm>
          <a:prstGeom prst="rect">
            <a:avLst/>
          </a:prstGeom>
          <a:noFill/>
        </p:spPr>
        <p:txBody>
          <a:bodyPr wrap="square" rtlCol="0">
            <a:spAutoFit/>
          </a:bodyPr>
          <a:lstStyle/>
          <a:p>
            <a:pPr algn="ctr"/>
            <a:r>
              <a:rPr lang="en-IN" sz="2400" b="1" kern="100" dirty="0">
                <a:latin typeface="Bookman Old Style" panose="02050604050505020204" pitchFamily="18" charset="0"/>
                <a:ea typeface="Calibri" panose="020F0502020204030204" pitchFamily="34" charset="0"/>
                <a:cs typeface="Times New Roman" panose="02020603050405020304" pitchFamily="18" charset="0"/>
              </a:rPr>
              <a:t>Shri Vickey Choudhury</a:t>
            </a:r>
            <a:endParaRPr lang="en-IN" sz="2400" b="1" dirty="0"/>
          </a:p>
        </p:txBody>
      </p:sp>
    </p:spTree>
    <p:extLst>
      <p:ext uri="{BB962C8B-B14F-4D97-AF65-F5344CB8AC3E}">
        <p14:creationId xmlns:p14="http://schemas.microsoft.com/office/powerpoint/2010/main" val="154849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7138D-431C-7449-AC64-1AC3E1A2F7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421B89-B01D-5C4C-C780-45CB309E898D}"/>
              </a:ext>
            </a:extLst>
          </p:cNvPr>
          <p:cNvSpPr>
            <a:spLocks noGrp="1"/>
          </p:cNvSpPr>
          <p:nvPr>
            <p:ph type="title"/>
          </p:nvPr>
        </p:nvSpPr>
        <p:spPr>
          <a:xfrm>
            <a:off x="154379" y="118753"/>
            <a:ext cx="11934702" cy="1571935"/>
          </a:xfrm>
        </p:spPr>
        <p:txBody>
          <a:bodyPr>
            <a:normAutofit fontScale="90000"/>
          </a:bodyPr>
          <a:lstStyle/>
          <a:p>
            <a:pPr algn="ctr"/>
            <a:r>
              <a:rPr lang="en-US" sz="5100" b="1" cap="none" dirty="0">
                <a:latin typeface="Franklin Gothic Medium" panose="020B0603020102020204" pitchFamily="34" charset="0"/>
              </a:rPr>
              <a:t>Assam Financial Corporation {AFC}, Guwahati</a:t>
            </a:r>
            <a:br>
              <a:rPr lang="en-US" sz="4000" b="1" cap="none" dirty="0">
                <a:latin typeface="Franklin Gothic Medium" panose="020B0603020102020204" pitchFamily="34" charset="0"/>
              </a:rPr>
            </a:br>
            <a:r>
              <a:rPr lang="en-US" sz="1050" b="1" cap="none" dirty="0">
                <a:latin typeface="Franklin Gothic Medium" panose="020B0603020102020204" pitchFamily="34" charset="0"/>
              </a:rPr>
              <a:t>    </a:t>
            </a:r>
            <a:br>
              <a:rPr lang="en-US" sz="3200" b="1" cap="none" dirty="0">
                <a:latin typeface="Franklin Gothic Medium" panose="020B0603020102020204" pitchFamily="34" charset="0"/>
              </a:rPr>
            </a:br>
            <a:r>
              <a:rPr lang="en-US" sz="4700" b="1" cap="none" dirty="0">
                <a:latin typeface="Franklin Gothic Medium" panose="020B0603020102020204" pitchFamily="34" charset="0"/>
              </a:rPr>
              <a:t>M/s Sting Dance Academy</a:t>
            </a:r>
            <a:endParaRPr lang="en-IN" sz="4700" b="1" cap="none"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C900F3F6-F2D2-F152-E3D3-7A58BB27B180}"/>
              </a:ext>
            </a:extLst>
          </p:cNvPr>
          <p:cNvSpPr>
            <a:spLocks noGrp="1"/>
          </p:cNvSpPr>
          <p:nvPr>
            <p:ph idx="1"/>
          </p:nvPr>
        </p:nvSpPr>
        <p:spPr>
          <a:xfrm>
            <a:off x="118749" y="1995055"/>
            <a:ext cx="11970331" cy="4744192"/>
          </a:xfrm>
        </p:spPr>
        <p:txBody>
          <a:bodyPr>
            <a:noAutofit/>
          </a:bodyPr>
          <a:lstStyle/>
          <a:p>
            <a:pPr marL="0" algn="just">
              <a:lnSpc>
                <a:spcPct val="107000"/>
              </a:lnSpc>
              <a:spcAft>
                <a:spcPts val="800"/>
              </a:spcAft>
              <a:buNone/>
            </a:pPr>
            <a:r>
              <a:rPr lang="en-IN" sz="2850" b="1" kern="100" cap="none" dirty="0">
                <a:effectLst/>
                <a:latin typeface="Franklin Gothic Medium" panose="020B0603020102020204" pitchFamily="34" charset="0"/>
                <a:ea typeface="Calibri" panose="020F0502020204030204" pitchFamily="34" charset="0"/>
                <a:cs typeface="Times New Roman" panose="02020603050405020304" pitchFamily="18" charset="0"/>
              </a:rPr>
              <a:t>M/s Sting Dance Academy was established in the year 2016 </a:t>
            </a:r>
            <a:r>
              <a:rPr lang="en-IN" sz="2850" b="1" kern="100" cap="none" dirty="0">
                <a:latin typeface="Franklin Gothic Medium" panose="020B0603020102020204" pitchFamily="34" charset="0"/>
                <a:ea typeface="Calibri" panose="020F0502020204030204" pitchFamily="34" charset="0"/>
                <a:cs typeface="Times New Roman" panose="02020603050405020304" pitchFamily="18" charset="0"/>
              </a:rPr>
              <a:t>by Shri Vickey Choudhury.  The promoter availed financial assistance Rs.30.00 lakhs from AFC in the year 2024 for construction of the building of the dance academy to provide proper environment and facility to the learners. Shri Vickey Choudhury is operating a dance academy imparting various forms of dance classes along with other physical activities such as yoga classes, </a:t>
            </a:r>
            <a:r>
              <a:rPr lang="en-IN" sz="2850" b="1" kern="100" cap="none" dirty="0" err="1">
                <a:latin typeface="Franklin Gothic Medium" panose="020B0603020102020204" pitchFamily="34" charset="0"/>
                <a:ea typeface="Calibri" panose="020F0502020204030204" pitchFamily="34" charset="0"/>
                <a:cs typeface="Times New Roman" panose="02020603050405020304" pitchFamily="18" charset="0"/>
              </a:rPr>
              <a:t>zumba</a:t>
            </a:r>
            <a:r>
              <a:rPr lang="en-IN" sz="2850" b="1" kern="100" cap="none" dirty="0">
                <a:latin typeface="Franklin Gothic Medium" panose="020B0603020102020204" pitchFamily="34" charset="0"/>
                <a:ea typeface="Calibri" panose="020F0502020204030204" pitchFamily="34" charset="0"/>
                <a:cs typeface="Times New Roman" panose="02020603050405020304" pitchFamily="18" charset="0"/>
              </a:rPr>
              <a:t> etc. He </a:t>
            </a:r>
            <a:r>
              <a:rPr lang="en-IN" sz="2850" b="1" kern="100" cap="none" dirty="0">
                <a:effectLst/>
                <a:latin typeface="Franklin Gothic Medium" panose="020B0603020102020204" pitchFamily="34" charset="0"/>
                <a:ea typeface="Calibri" panose="020F0502020204030204" pitchFamily="34" charset="0"/>
                <a:cs typeface="Times New Roman" panose="02020603050405020304" pitchFamily="18" charset="0"/>
              </a:rPr>
              <a:t>is the head choreographer and assisted by other 5 dance teachers providing fitness and dance classes. </a:t>
            </a:r>
            <a:r>
              <a:rPr lang="en-IN" sz="2850" b="1" kern="100" cap="none" dirty="0">
                <a:latin typeface="Franklin Gothic Medium" panose="020B0603020102020204" pitchFamily="34" charset="0"/>
                <a:ea typeface="Calibri" panose="020F0502020204030204" pitchFamily="34" charset="0"/>
                <a:cs typeface="Times New Roman" panose="02020603050405020304" pitchFamily="18" charset="0"/>
              </a:rPr>
              <a:t>Shri Vickey Choudhury </a:t>
            </a:r>
            <a:r>
              <a:rPr lang="en-US" sz="2850" b="1" kern="100" cap="none" dirty="0">
                <a:latin typeface="Franklin Gothic Medium" panose="020B0603020102020204" pitchFamily="34" charset="0"/>
                <a:ea typeface="Calibri" panose="020F0502020204030204" pitchFamily="34" charset="0"/>
                <a:cs typeface="Times New Roman" panose="02020603050405020304" pitchFamily="18" charset="0"/>
              </a:rPr>
              <a:t>is being awarded as “Best First Generation Entrepreneur”.</a:t>
            </a:r>
            <a:endParaRPr lang="en-IN" sz="2850" b="1" kern="100" cap="none" dirty="0">
              <a:latin typeface="Franklin Gothic Medium" panose="020B06030201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3280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4484C-0ECE-FF40-1661-4EB5E015FE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4037B-BA0C-3A5C-6211-B95250A64E04}"/>
              </a:ext>
            </a:extLst>
          </p:cNvPr>
          <p:cNvSpPr>
            <a:spLocks noGrp="1"/>
          </p:cNvSpPr>
          <p:nvPr>
            <p:ph type="title"/>
          </p:nvPr>
        </p:nvSpPr>
        <p:spPr>
          <a:xfrm>
            <a:off x="154379" y="118753"/>
            <a:ext cx="11934702" cy="1571935"/>
          </a:xfrm>
        </p:spPr>
        <p:txBody>
          <a:bodyPr>
            <a:normAutofit/>
          </a:bodyPr>
          <a:lstStyle/>
          <a:p>
            <a:pPr algn="ctr"/>
            <a:r>
              <a:rPr lang="en-US" sz="4600" b="1" cap="none" dirty="0">
                <a:latin typeface="Franklin Gothic Medium" panose="020B0603020102020204" pitchFamily="34" charset="0"/>
              </a:rPr>
              <a:t>Assam Financial Corporation {AFC}, Guwahati</a:t>
            </a:r>
            <a:br>
              <a:rPr lang="en-US" sz="4000" b="1" cap="none" dirty="0">
                <a:latin typeface="Franklin Gothic Medium" panose="020B0603020102020204" pitchFamily="34" charset="0"/>
              </a:rPr>
            </a:br>
            <a:r>
              <a:rPr lang="en-US" sz="1050" b="1" cap="none" dirty="0">
                <a:latin typeface="Franklin Gothic Medium" panose="020B0603020102020204" pitchFamily="34" charset="0"/>
              </a:rPr>
              <a:t>    </a:t>
            </a:r>
            <a:br>
              <a:rPr lang="en-US" sz="3200" b="1" cap="none" dirty="0">
                <a:latin typeface="Franklin Gothic Medium" panose="020B0603020102020204" pitchFamily="34" charset="0"/>
              </a:rPr>
            </a:br>
            <a:r>
              <a:rPr lang="en-US" sz="4200" b="1" cap="none" dirty="0">
                <a:latin typeface="Franklin Gothic Medium" panose="020B0603020102020204" pitchFamily="34" charset="0"/>
              </a:rPr>
              <a:t>M/S </a:t>
            </a:r>
            <a:r>
              <a:rPr lang="en-US" sz="4200" b="1" cap="none" dirty="0" err="1">
                <a:latin typeface="Franklin Gothic Medium" panose="020B0603020102020204" pitchFamily="34" charset="0"/>
              </a:rPr>
              <a:t>Jojok</a:t>
            </a:r>
            <a:r>
              <a:rPr lang="en-US" sz="4200" b="1" cap="none" dirty="0">
                <a:latin typeface="Franklin Gothic Medium" panose="020B0603020102020204" pitchFamily="34" charset="0"/>
              </a:rPr>
              <a:t> Flex Printing</a:t>
            </a:r>
            <a:endParaRPr lang="en-IN" sz="4200" b="1" cap="none"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E4C7B8FC-5CAE-AB70-8D4B-D159EE5A223C}"/>
              </a:ext>
            </a:extLst>
          </p:cNvPr>
          <p:cNvPicPr>
            <a:picLocks noGrp="1" noChangeAspect="1"/>
          </p:cNvPicPr>
          <p:nvPr>
            <p:ph idx="1"/>
          </p:nvPr>
        </p:nvPicPr>
        <p:blipFill>
          <a:blip r:embed="rId2"/>
          <a:srcRect l="7140" t="8020" r="24237"/>
          <a:stretch>
            <a:fillRect/>
          </a:stretch>
        </p:blipFill>
        <p:spPr>
          <a:xfrm>
            <a:off x="771896" y="1995055"/>
            <a:ext cx="2790701" cy="3968220"/>
          </a:xfrm>
          <a:prstGeom prst="rect">
            <a:avLst/>
          </a:prstGeom>
          <a:ln w="762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741E9678-426D-50EC-18D9-373040AC78DE}"/>
              </a:ext>
            </a:extLst>
          </p:cNvPr>
          <p:cNvPicPr>
            <a:picLocks noChangeAspect="1"/>
          </p:cNvPicPr>
          <p:nvPr/>
        </p:nvPicPr>
        <p:blipFill>
          <a:blip r:embed="rId3"/>
          <a:srcRect l="7884" r="19483"/>
          <a:stretch>
            <a:fillRect/>
          </a:stretch>
        </p:blipFill>
        <p:spPr>
          <a:xfrm>
            <a:off x="4762005" y="1971304"/>
            <a:ext cx="6875813" cy="4405745"/>
          </a:xfrm>
          <a:prstGeom prst="rect">
            <a:avLst/>
          </a:prstGeom>
          <a:ln w="762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224DA02D-214D-4A9B-4967-72D5EB9B8EEB}"/>
              </a:ext>
            </a:extLst>
          </p:cNvPr>
          <p:cNvSpPr txBox="1"/>
          <p:nvPr/>
        </p:nvSpPr>
        <p:spPr>
          <a:xfrm>
            <a:off x="771896" y="6044543"/>
            <a:ext cx="2790701" cy="461665"/>
          </a:xfrm>
          <a:prstGeom prst="rect">
            <a:avLst/>
          </a:prstGeom>
          <a:noFill/>
        </p:spPr>
        <p:txBody>
          <a:bodyPr wrap="square" rtlCol="0">
            <a:spAutoFit/>
          </a:bodyPr>
          <a:lstStyle/>
          <a:p>
            <a:pPr algn="ctr"/>
            <a:r>
              <a:rPr lang="en-IN" sz="2400" b="1" kern="100" dirty="0">
                <a:latin typeface="Franklin Gothic Book" panose="020B0503020102020204" pitchFamily="34" charset="0"/>
                <a:ea typeface="Calibri" panose="020F0502020204030204" pitchFamily="34" charset="0"/>
                <a:cs typeface="Times New Roman" panose="02020603050405020304" pitchFamily="18" charset="0"/>
              </a:rPr>
              <a:t>Shri </a:t>
            </a:r>
            <a:r>
              <a:rPr lang="en-IN" sz="2400" b="1" kern="100" dirty="0" err="1">
                <a:latin typeface="Franklin Gothic Book" panose="020B0503020102020204" pitchFamily="34" charset="0"/>
                <a:ea typeface="Calibri" panose="020F0502020204030204" pitchFamily="34" charset="0"/>
                <a:cs typeface="Times New Roman" panose="02020603050405020304" pitchFamily="18" charset="0"/>
              </a:rPr>
              <a:t>Jogeswar</a:t>
            </a:r>
            <a:r>
              <a:rPr lang="en-IN" sz="2400" b="1" kern="100" dirty="0">
                <a:latin typeface="Franklin Gothic Book" panose="020B0503020102020204" pitchFamily="34" charset="0"/>
                <a:ea typeface="Calibri" panose="020F0502020204030204" pitchFamily="34" charset="0"/>
                <a:cs typeface="Times New Roman" panose="02020603050405020304" pitchFamily="18" charset="0"/>
              </a:rPr>
              <a:t> Das</a:t>
            </a:r>
            <a:endParaRPr lang="en-IN" sz="2400" b="1" dirty="0"/>
          </a:p>
        </p:txBody>
      </p:sp>
    </p:spTree>
    <p:extLst>
      <p:ext uri="{BB962C8B-B14F-4D97-AF65-F5344CB8AC3E}">
        <p14:creationId xmlns:p14="http://schemas.microsoft.com/office/powerpoint/2010/main" val="1924874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C4338-F184-1BA0-6F7D-BEF5B843D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CE1CB3-EB6F-B419-D3D1-5E8A5ABBBD42}"/>
              </a:ext>
            </a:extLst>
          </p:cNvPr>
          <p:cNvSpPr>
            <a:spLocks noGrp="1"/>
          </p:cNvSpPr>
          <p:nvPr>
            <p:ph type="title"/>
          </p:nvPr>
        </p:nvSpPr>
        <p:spPr>
          <a:xfrm>
            <a:off x="154379" y="118753"/>
            <a:ext cx="11934702" cy="1571935"/>
          </a:xfrm>
        </p:spPr>
        <p:txBody>
          <a:bodyPr>
            <a:noAutofit/>
          </a:bodyPr>
          <a:lstStyle/>
          <a:p>
            <a:pPr algn="ctr"/>
            <a:r>
              <a:rPr lang="en-US" sz="4600" b="1" cap="none" dirty="0">
                <a:latin typeface="Franklin Gothic Medium" panose="020B0603020102020204" pitchFamily="34" charset="0"/>
              </a:rPr>
              <a:t>Assam Financial Corporation {AFC}, Guwahati</a:t>
            </a:r>
            <a:br>
              <a:rPr lang="en-US" sz="16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600" b="1" cap="none" dirty="0">
                <a:latin typeface="Franklin Gothic Medium" panose="020B0603020102020204" pitchFamily="34" charset="0"/>
              </a:rPr>
            </a:br>
            <a:r>
              <a:rPr lang="en-US" sz="4600" b="1" cap="none" dirty="0">
                <a:latin typeface="Franklin Gothic Medium" panose="020B0603020102020204" pitchFamily="34" charset="0"/>
              </a:rPr>
              <a:t>M/s </a:t>
            </a:r>
            <a:r>
              <a:rPr lang="en-US" sz="4600" b="1" cap="none" dirty="0" err="1">
                <a:latin typeface="Franklin Gothic Medium" panose="020B0603020102020204" pitchFamily="34" charset="0"/>
              </a:rPr>
              <a:t>Jojok</a:t>
            </a:r>
            <a:r>
              <a:rPr lang="en-US" sz="4600" b="1" cap="none" dirty="0">
                <a:latin typeface="Franklin Gothic Medium" panose="020B0603020102020204" pitchFamily="34" charset="0"/>
              </a:rPr>
              <a:t> Flex Printing</a:t>
            </a:r>
            <a:endParaRPr lang="en-IN" sz="4600" b="1" cap="none"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16946392-55CF-5D77-48FD-116CDEC395E2}"/>
              </a:ext>
            </a:extLst>
          </p:cNvPr>
          <p:cNvSpPr>
            <a:spLocks noGrp="1"/>
          </p:cNvSpPr>
          <p:nvPr>
            <p:ph idx="1"/>
          </p:nvPr>
        </p:nvSpPr>
        <p:spPr>
          <a:xfrm>
            <a:off x="118749" y="1825624"/>
            <a:ext cx="11970331" cy="4913623"/>
          </a:xfrm>
        </p:spPr>
        <p:txBody>
          <a:bodyPr>
            <a:normAutofit fontScale="92500" lnSpcReduction="10000"/>
          </a:bodyPr>
          <a:lstStyle/>
          <a:p>
            <a:pPr marL="0" marR="0" algn="just">
              <a:lnSpc>
                <a:spcPct val="100000"/>
              </a:lnSpc>
              <a:spcBef>
                <a:spcPts val="0"/>
              </a:spcBef>
              <a:buNone/>
            </a:pPr>
            <a:r>
              <a:rPr lang="en-IN" sz="4400" b="1" kern="100" cap="none" dirty="0">
                <a:latin typeface="Franklin Gothic Medium" panose="020B0603020102020204" pitchFamily="34" charset="0"/>
                <a:ea typeface="Calibri" panose="020F0502020204030204" pitchFamily="34" charset="0"/>
                <a:cs typeface="Times New Roman" panose="02020603050405020304" pitchFamily="18" charset="0"/>
              </a:rPr>
              <a:t>M/s </a:t>
            </a:r>
            <a:r>
              <a:rPr lang="en-IN" sz="4400" b="1" kern="100" cap="none" dirty="0" err="1">
                <a:latin typeface="Franklin Gothic Medium" panose="020B0603020102020204" pitchFamily="34" charset="0"/>
                <a:ea typeface="Calibri" panose="020F0502020204030204" pitchFamily="34" charset="0"/>
                <a:cs typeface="Times New Roman" panose="02020603050405020304" pitchFamily="18" charset="0"/>
              </a:rPr>
              <a:t>Jojok</a:t>
            </a:r>
            <a:r>
              <a:rPr lang="en-IN" sz="4400" b="1" kern="100" cap="none" dirty="0">
                <a:latin typeface="Franklin Gothic Medium" panose="020B0603020102020204" pitchFamily="34" charset="0"/>
                <a:ea typeface="Calibri" panose="020F0502020204030204" pitchFamily="34" charset="0"/>
                <a:cs typeface="Times New Roman" panose="02020603050405020304" pitchFamily="18" charset="0"/>
              </a:rPr>
              <a:t> Flex Printing is a proprietorial concern promoted by Shri </a:t>
            </a:r>
            <a:r>
              <a:rPr lang="en-IN" sz="4400" b="1" kern="100" cap="none" dirty="0" err="1">
                <a:latin typeface="Franklin Gothic Medium" panose="020B0603020102020204" pitchFamily="34" charset="0"/>
                <a:ea typeface="Calibri" panose="020F0502020204030204" pitchFamily="34" charset="0"/>
                <a:cs typeface="Times New Roman" panose="02020603050405020304" pitchFamily="18" charset="0"/>
              </a:rPr>
              <a:t>Jogeswar</a:t>
            </a:r>
            <a:r>
              <a:rPr lang="en-IN" sz="4400" b="1" kern="100" cap="none" dirty="0">
                <a:latin typeface="Franklin Gothic Medium" panose="020B0603020102020204" pitchFamily="34" charset="0"/>
                <a:ea typeface="Calibri" panose="020F0502020204030204" pitchFamily="34" charset="0"/>
                <a:cs typeface="Times New Roman" panose="02020603050405020304" pitchFamily="18" charset="0"/>
              </a:rPr>
              <a:t> Das in the year 2022 he availed a loan of Rs.35.00 lacs from AFC and constructed a commercial building on his own land.  The promoter started flex printing business in the year 2009 and run the business in rented premises. Shri </a:t>
            </a:r>
            <a:r>
              <a:rPr lang="en-IN" sz="4400" b="1" kern="100" cap="none" dirty="0" err="1">
                <a:latin typeface="Franklin Gothic Medium" panose="020B0603020102020204" pitchFamily="34" charset="0"/>
                <a:ea typeface="Calibri" panose="020F0502020204030204" pitchFamily="34" charset="0"/>
                <a:cs typeface="Times New Roman" panose="02020603050405020304" pitchFamily="18" charset="0"/>
              </a:rPr>
              <a:t>Jogeswar</a:t>
            </a:r>
            <a:r>
              <a:rPr lang="en-IN" sz="4400" b="1" kern="100" cap="none" dirty="0">
                <a:latin typeface="Franklin Gothic Medium" panose="020B0603020102020204" pitchFamily="34" charset="0"/>
                <a:ea typeface="Calibri" panose="020F0502020204030204" pitchFamily="34" charset="0"/>
                <a:cs typeface="Times New Roman" panose="02020603050405020304" pitchFamily="18" charset="0"/>
              </a:rPr>
              <a:t> Das </a:t>
            </a:r>
            <a:r>
              <a:rPr lang="en-US" sz="4400" b="1" kern="100" cap="none" dirty="0">
                <a:latin typeface="Franklin Gothic Medium" panose="020B0603020102020204" pitchFamily="34" charset="0"/>
                <a:ea typeface="Calibri" panose="020F0502020204030204" pitchFamily="34" charset="0"/>
                <a:cs typeface="Times New Roman" panose="02020603050405020304" pitchFamily="18" charset="0"/>
              </a:rPr>
              <a:t>is being awarded as “Best First Generation Entrepreneur”.</a:t>
            </a:r>
            <a:endParaRPr lang="en-IN" sz="4400" b="1" kern="100" cap="none" dirty="0">
              <a:latin typeface="Franklin Gothic Medium" panose="020B0603020102020204" pitchFamily="34" charset="0"/>
              <a:ea typeface="Calibri" panose="020F0502020204030204" pitchFamily="34" charset="0"/>
              <a:cs typeface="Times New Roman" panose="02020603050405020304" pitchFamily="18" charset="0"/>
            </a:endParaRPr>
          </a:p>
          <a:p>
            <a:endParaRPr lang="en-IN" sz="3200" dirty="0">
              <a:latin typeface="Franklin Gothic Book" panose="020B0503020102020204" pitchFamily="34" charset="0"/>
            </a:endParaRPr>
          </a:p>
        </p:txBody>
      </p:sp>
    </p:spTree>
    <p:extLst>
      <p:ext uri="{BB962C8B-B14F-4D97-AF65-F5344CB8AC3E}">
        <p14:creationId xmlns:p14="http://schemas.microsoft.com/office/powerpoint/2010/main" val="938571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CB14A-733E-1859-1588-EFEE556C4C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D79CE-2B35-0D6A-E749-315C62DDC847}"/>
              </a:ext>
            </a:extLst>
          </p:cNvPr>
          <p:cNvSpPr>
            <a:spLocks noGrp="1"/>
          </p:cNvSpPr>
          <p:nvPr>
            <p:ph type="title"/>
          </p:nvPr>
        </p:nvSpPr>
        <p:spPr>
          <a:xfrm>
            <a:off x="-2" y="118753"/>
            <a:ext cx="12172208" cy="1571935"/>
          </a:xfrm>
        </p:spPr>
        <p:txBody>
          <a:bodyPr>
            <a:noAutofit/>
          </a:bodyPr>
          <a:lstStyle/>
          <a:p>
            <a:pPr algn="ctr"/>
            <a:r>
              <a:rPr lang="en-US" sz="4800" b="1" cap="none" dirty="0">
                <a:latin typeface="Franklin Gothic Medium" panose="020B0603020102020204" pitchFamily="34" charset="0"/>
              </a:rPr>
              <a:t>Assam Financial Corporation {AFC}, Guwahati</a:t>
            </a:r>
            <a:br>
              <a:rPr lang="en-US" sz="4800" b="1" cap="none" dirty="0">
                <a:latin typeface="Franklin Gothic Medium" panose="020B0603020102020204" pitchFamily="34" charset="0"/>
              </a:rPr>
            </a:br>
            <a:r>
              <a:rPr lang="en-US" sz="8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Hotel Tashi</a:t>
            </a:r>
            <a:endParaRPr lang="en-IN" sz="4800" b="1" cap="none"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D2407568-EC51-EFE5-CFA8-EB17CFDE58DC}"/>
              </a:ext>
            </a:extLst>
          </p:cNvPr>
          <p:cNvPicPr>
            <a:picLocks noGrp="1" noChangeAspect="1"/>
          </p:cNvPicPr>
          <p:nvPr>
            <p:ph idx="1"/>
          </p:nvPr>
        </p:nvPicPr>
        <p:blipFill>
          <a:blip r:embed="rId2"/>
          <a:srcRect l="33289" t="16191" r="27554"/>
          <a:stretch>
            <a:fillRect/>
          </a:stretch>
        </p:blipFill>
        <p:spPr>
          <a:xfrm>
            <a:off x="581890" y="2111135"/>
            <a:ext cx="2101933" cy="3161509"/>
          </a:xfrm>
          <a:prstGeom prst="rect">
            <a:avLst/>
          </a:prstGeom>
          <a:ln w="762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630EEFE9-04D3-FF77-4828-25C11B105FE9}"/>
              </a:ext>
            </a:extLst>
          </p:cNvPr>
          <p:cNvPicPr>
            <a:picLocks noChangeAspect="1"/>
          </p:cNvPicPr>
          <p:nvPr/>
        </p:nvPicPr>
        <p:blipFill>
          <a:blip r:embed="rId3"/>
          <a:srcRect l="29087" t="15109" r="19407"/>
          <a:stretch>
            <a:fillRect/>
          </a:stretch>
        </p:blipFill>
        <p:spPr>
          <a:xfrm>
            <a:off x="3265715" y="2111134"/>
            <a:ext cx="2232562" cy="3161509"/>
          </a:xfrm>
          <a:prstGeom prst="rect">
            <a:avLst/>
          </a:prstGeom>
          <a:ln w="7620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516669A0-6147-B7C0-6DA1-CD1C9FEE8C5C}"/>
              </a:ext>
            </a:extLst>
          </p:cNvPr>
          <p:cNvPicPr>
            <a:picLocks noChangeAspect="1"/>
          </p:cNvPicPr>
          <p:nvPr/>
        </p:nvPicPr>
        <p:blipFill>
          <a:blip r:embed="rId4"/>
          <a:stretch>
            <a:fillRect/>
          </a:stretch>
        </p:blipFill>
        <p:spPr>
          <a:xfrm>
            <a:off x="6044546" y="2111134"/>
            <a:ext cx="5722651" cy="4408419"/>
          </a:xfrm>
          <a:prstGeom prst="rect">
            <a:avLst/>
          </a:prstGeom>
          <a:ln w="7620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757EAEE2-2E1A-56E4-1490-979C88090792}"/>
              </a:ext>
            </a:extLst>
          </p:cNvPr>
          <p:cNvSpPr txBox="1"/>
          <p:nvPr/>
        </p:nvSpPr>
        <p:spPr>
          <a:xfrm>
            <a:off x="213756" y="5355774"/>
            <a:ext cx="2778826" cy="369332"/>
          </a:xfrm>
          <a:prstGeom prst="rect">
            <a:avLst/>
          </a:prstGeom>
          <a:noFill/>
        </p:spPr>
        <p:txBody>
          <a:bodyPr wrap="square" rtlCol="0">
            <a:spAutoFit/>
          </a:bodyPr>
          <a:lstStyle/>
          <a:p>
            <a:pPr algn="ctr"/>
            <a:r>
              <a:rPr lang="en-US" b="1" dirty="0">
                <a:latin typeface="Bookman Old Style" panose="02050604050505020204" pitchFamily="18" charset="0"/>
              </a:rPr>
              <a:t>Shri Sarfaraz Ahmed</a:t>
            </a:r>
            <a:endParaRPr lang="en-IN" dirty="0">
              <a:latin typeface="Bookman Old Style" panose="02050604050505020204" pitchFamily="18" charset="0"/>
            </a:endParaRPr>
          </a:p>
        </p:txBody>
      </p:sp>
      <p:sp>
        <p:nvSpPr>
          <p:cNvPr id="8" name="TextBox 7">
            <a:extLst>
              <a:ext uri="{FF2B5EF4-FFF2-40B4-BE49-F238E27FC236}">
                <a16:creationId xmlns:a16="http://schemas.microsoft.com/office/drawing/2014/main" id="{744436A3-0D19-ED2A-BD4C-002D33D3FB9C}"/>
              </a:ext>
            </a:extLst>
          </p:cNvPr>
          <p:cNvSpPr txBox="1"/>
          <p:nvPr/>
        </p:nvSpPr>
        <p:spPr>
          <a:xfrm>
            <a:off x="2978731" y="5365671"/>
            <a:ext cx="2778826" cy="369332"/>
          </a:xfrm>
          <a:prstGeom prst="rect">
            <a:avLst/>
          </a:prstGeom>
          <a:noFill/>
        </p:spPr>
        <p:txBody>
          <a:bodyPr wrap="square" rtlCol="0">
            <a:spAutoFit/>
          </a:bodyPr>
          <a:lstStyle/>
          <a:p>
            <a:pPr algn="ctr"/>
            <a:r>
              <a:rPr lang="en-US" b="1" dirty="0">
                <a:latin typeface="Bookman Old Style" panose="02050604050505020204" pitchFamily="18" charset="0"/>
              </a:rPr>
              <a:t>Smt. </a:t>
            </a:r>
            <a:r>
              <a:rPr lang="en-US" b="1" dirty="0" err="1">
                <a:latin typeface="Bookman Old Style" panose="02050604050505020204" pitchFamily="18" charset="0"/>
              </a:rPr>
              <a:t>Lutfa</a:t>
            </a:r>
            <a:r>
              <a:rPr lang="en-US" b="1" dirty="0">
                <a:latin typeface="Bookman Old Style" panose="02050604050505020204" pitchFamily="18" charset="0"/>
              </a:rPr>
              <a:t> Ahmed</a:t>
            </a:r>
            <a:endParaRPr lang="en-IN" dirty="0">
              <a:latin typeface="Bookman Old Style" panose="02050604050505020204" pitchFamily="18" charset="0"/>
            </a:endParaRPr>
          </a:p>
        </p:txBody>
      </p:sp>
    </p:spTree>
    <p:extLst>
      <p:ext uri="{BB962C8B-B14F-4D97-AF65-F5344CB8AC3E}">
        <p14:creationId xmlns:p14="http://schemas.microsoft.com/office/powerpoint/2010/main" val="1496035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14E0E-A1E6-00C5-2BCD-2F257E6E2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414B2D-BC7A-E7BE-6F43-2DC46675BD01}"/>
              </a:ext>
            </a:extLst>
          </p:cNvPr>
          <p:cNvSpPr>
            <a:spLocks noGrp="1"/>
          </p:cNvSpPr>
          <p:nvPr>
            <p:ph type="title"/>
          </p:nvPr>
        </p:nvSpPr>
        <p:spPr>
          <a:xfrm>
            <a:off x="83128" y="118753"/>
            <a:ext cx="12037621" cy="1571935"/>
          </a:xfrm>
        </p:spPr>
        <p:txBody>
          <a:bodyPr>
            <a:noAutofit/>
          </a:bodyPr>
          <a:lstStyle/>
          <a:p>
            <a:pPr algn="ctr"/>
            <a:r>
              <a:rPr lang="en-US" sz="4800" b="1" cap="none" dirty="0">
                <a:latin typeface="Franklin Gothic Medium" panose="020B0603020102020204" pitchFamily="34" charset="0"/>
              </a:rPr>
              <a:t>Assam Financial Corporation {AFC}, Guwahati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Hotel Tashi</a:t>
            </a:r>
            <a:endParaRPr lang="en-IN" sz="4800" b="1" cap="none"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F7431CEC-1ABE-1EFB-B9DB-F549837868FA}"/>
              </a:ext>
            </a:extLst>
          </p:cNvPr>
          <p:cNvSpPr>
            <a:spLocks noGrp="1"/>
          </p:cNvSpPr>
          <p:nvPr>
            <p:ph idx="1"/>
          </p:nvPr>
        </p:nvSpPr>
        <p:spPr>
          <a:xfrm>
            <a:off x="190006" y="1718749"/>
            <a:ext cx="11780322" cy="4961123"/>
          </a:xfrm>
        </p:spPr>
        <p:txBody>
          <a:bodyPr>
            <a:noAutofit/>
          </a:bodyPr>
          <a:lstStyle/>
          <a:p>
            <a:pPr marL="0" indent="0" algn="just">
              <a:buNone/>
            </a:pPr>
            <a:r>
              <a:rPr lang="en-US" sz="3000" b="1" cap="none" dirty="0">
                <a:latin typeface="Franklin Gothic Medium" panose="020B0603020102020204" pitchFamily="34" charset="0"/>
              </a:rPr>
              <a:t>M/s Hotel Tashi is a commercial complex cum hotel project located in the heart of Dibrugarh town of Assam and is a partnership concern promoted by Shri Sarfaraz Ahmed and Smt. </a:t>
            </a:r>
            <a:r>
              <a:rPr lang="en-US" sz="3000" b="1" cap="none" dirty="0" err="1">
                <a:latin typeface="Franklin Gothic Medium" panose="020B0603020102020204" pitchFamily="34" charset="0"/>
              </a:rPr>
              <a:t>Lutfa</a:t>
            </a:r>
            <a:r>
              <a:rPr lang="en-US" sz="3000" b="1" cap="none" dirty="0">
                <a:latin typeface="Franklin Gothic Medium" panose="020B0603020102020204" pitchFamily="34" charset="0"/>
              </a:rPr>
              <a:t> Ahmed.  The unit was established in the year 2017 and availed a loan of Rs.100.00 lacs from AFC in the year 2024 for expansion of the hotel unit. The hotel is currently having 20 double bedded rooms in in two floors. The area of the hotel is surrounded by many hospitals, creating market demand for hotel business for patients and attendants coming from different parts of the state of Assam and Arunachal Pradesh for medical treatment. Shri Sarfaraz Ahmed and Smt. </a:t>
            </a:r>
            <a:r>
              <a:rPr lang="en-US" sz="3000" b="1" cap="none" dirty="0" err="1">
                <a:latin typeface="Franklin Gothic Medium" panose="020B0603020102020204" pitchFamily="34" charset="0"/>
              </a:rPr>
              <a:t>Lutfa</a:t>
            </a:r>
            <a:r>
              <a:rPr lang="en-US" sz="3000" b="1" cap="none" dirty="0">
                <a:latin typeface="Franklin Gothic Medium" panose="020B0603020102020204" pitchFamily="34" charset="0"/>
              </a:rPr>
              <a:t> Ahmed were being conferred with “Best Entrepreneur” award.</a:t>
            </a:r>
            <a:endParaRPr lang="en-IN" sz="3000" b="1" cap="none" dirty="0">
              <a:latin typeface="Franklin Gothic Medium" panose="020B0603020102020204" pitchFamily="34" charset="0"/>
            </a:endParaRPr>
          </a:p>
        </p:txBody>
      </p:sp>
    </p:spTree>
    <p:extLst>
      <p:ext uri="{BB962C8B-B14F-4D97-AF65-F5344CB8AC3E}">
        <p14:creationId xmlns:p14="http://schemas.microsoft.com/office/powerpoint/2010/main" val="1174769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3F57A-39BD-C7D6-60C4-38D47B703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3A00A-75A9-6D46-1783-F44FFCE36AF5}"/>
              </a:ext>
            </a:extLst>
          </p:cNvPr>
          <p:cNvSpPr>
            <a:spLocks noGrp="1"/>
          </p:cNvSpPr>
          <p:nvPr>
            <p:ph type="title"/>
          </p:nvPr>
        </p:nvSpPr>
        <p:spPr>
          <a:xfrm>
            <a:off x="47500" y="35628"/>
            <a:ext cx="12089081" cy="1571935"/>
          </a:xfrm>
        </p:spPr>
        <p:txBody>
          <a:bodyPr>
            <a:noAutofit/>
          </a:bodyPr>
          <a:lstStyle/>
          <a:p>
            <a:pPr algn="ctr"/>
            <a:r>
              <a:rPr lang="en-US" sz="4800" b="1" cap="none" dirty="0">
                <a:latin typeface="Franklin Gothic Medium" panose="020B0603020102020204" pitchFamily="34" charset="0"/>
              </a:rPr>
              <a:t>Assam Financial Corporation {AFC}, Guwahati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Madhumita Market Complex</a:t>
            </a:r>
            <a:endParaRPr lang="en-IN" sz="4800" b="1" cap="none"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0BE07035-9626-5504-6D4F-073CCB2BCF24}"/>
              </a:ext>
            </a:extLst>
          </p:cNvPr>
          <p:cNvPicPr>
            <a:picLocks noGrp="1" noChangeAspect="1"/>
          </p:cNvPicPr>
          <p:nvPr>
            <p:ph idx="1"/>
          </p:nvPr>
        </p:nvPicPr>
        <p:blipFill>
          <a:blip r:embed="rId2"/>
          <a:srcRect l="5920" t="5712" r="9787"/>
          <a:stretch>
            <a:fillRect/>
          </a:stretch>
        </p:blipFill>
        <p:spPr>
          <a:xfrm>
            <a:off x="427512" y="1690688"/>
            <a:ext cx="2177330" cy="2055752"/>
          </a:xfrm>
          <a:prstGeom prst="rect">
            <a:avLst/>
          </a:prstGeom>
          <a:ln w="762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A0767CAF-0348-E0B8-2DD1-852690B42B4D}"/>
              </a:ext>
            </a:extLst>
          </p:cNvPr>
          <p:cNvPicPr>
            <a:picLocks noChangeAspect="1"/>
          </p:cNvPicPr>
          <p:nvPr/>
        </p:nvPicPr>
        <p:blipFill>
          <a:blip r:embed="rId3"/>
          <a:srcRect l="5701" t="8252" r="8180" b="7114"/>
          <a:stretch>
            <a:fillRect/>
          </a:stretch>
        </p:blipFill>
        <p:spPr>
          <a:xfrm>
            <a:off x="427512" y="4295778"/>
            <a:ext cx="2177330" cy="2055752"/>
          </a:xfrm>
          <a:prstGeom prst="rect">
            <a:avLst/>
          </a:prstGeom>
          <a:ln w="7620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40AE26AE-52B4-C4FA-6FBE-534871C6C003}"/>
              </a:ext>
            </a:extLst>
          </p:cNvPr>
          <p:cNvPicPr>
            <a:picLocks noChangeAspect="1"/>
          </p:cNvPicPr>
          <p:nvPr/>
        </p:nvPicPr>
        <p:blipFill>
          <a:blip r:embed="rId4"/>
          <a:srcRect l="4925" t="3586" r="4108" b="4843"/>
          <a:stretch>
            <a:fillRect/>
          </a:stretch>
        </p:blipFill>
        <p:spPr>
          <a:xfrm>
            <a:off x="3218213" y="2826327"/>
            <a:ext cx="2339440" cy="2386941"/>
          </a:xfrm>
          <a:prstGeom prst="rect">
            <a:avLst/>
          </a:prstGeom>
          <a:ln w="762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BEC9CDEA-EAAF-85A7-B7AE-D8E867BA5575}"/>
              </a:ext>
            </a:extLst>
          </p:cNvPr>
          <p:cNvPicPr>
            <a:picLocks noChangeAspect="1"/>
          </p:cNvPicPr>
          <p:nvPr/>
        </p:nvPicPr>
        <p:blipFill>
          <a:blip r:embed="rId5"/>
          <a:stretch>
            <a:fillRect/>
          </a:stretch>
        </p:blipFill>
        <p:spPr>
          <a:xfrm>
            <a:off x="6171024" y="1690687"/>
            <a:ext cx="5593464" cy="4732093"/>
          </a:xfrm>
          <a:prstGeom prst="rect">
            <a:avLst/>
          </a:prstGeom>
          <a:ln w="762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9D56CABF-5215-4703-34F2-C51B2A9A3E62}"/>
              </a:ext>
            </a:extLst>
          </p:cNvPr>
          <p:cNvSpPr txBox="1"/>
          <p:nvPr/>
        </p:nvSpPr>
        <p:spPr>
          <a:xfrm>
            <a:off x="0" y="3752606"/>
            <a:ext cx="3123210" cy="430887"/>
          </a:xfrm>
          <a:prstGeom prst="rect">
            <a:avLst/>
          </a:prstGeom>
          <a:noFill/>
        </p:spPr>
        <p:txBody>
          <a:bodyPr wrap="square" rtlCol="0">
            <a:spAutoFit/>
          </a:bodyPr>
          <a:lstStyle/>
          <a:p>
            <a:pPr algn="ctr"/>
            <a:r>
              <a:rPr lang="en-IN" sz="2200" b="1" dirty="0">
                <a:latin typeface="Franklin Gothic Book" panose="020B0503020102020204" pitchFamily="34" charset="0"/>
              </a:rPr>
              <a:t>Shri Sanjay Pathak</a:t>
            </a:r>
            <a:endParaRPr lang="en-IN" sz="2200" dirty="0">
              <a:latin typeface="Franklin Gothic Book" panose="020B0503020102020204" pitchFamily="34" charset="0"/>
            </a:endParaRPr>
          </a:p>
        </p:txBody>
      </p:sp>
      <p:sp>
        <p:nvSpPr>
          <p:cNvPr id="9" name="TextBox 8">
            <a:extLst>
              <a:ext uri="{FF2B5EF4-FFF2-40B4-BE49-F238E27FC236}">
                <a16:creationId xmlns:a16="http://schemas.microsoft.com/office/drawing/2014/main" id="{D58965DC-F4D4-057F-1E20-48973A0E2EE9}"/>
              </a:ext>
            </a:extLst>
          </p:cNvPr>
          <p:cNvSpPr txBox="1"/>
          <p:nvPr/>
        </p:nvSpPr>
        <p:spPr>
          <a:xfrm>
            <a:off x="0" y="6422780"/>
            <a:ext cx="3218213" cy="430887"/>
          </a:xfrm>
          <a:prstGeom prst="rect">
            <a:avLst/>
          </a:prstGeom>
          <a:noFill/>
        </p:spPr>
        <p:txBody>
          <a:bodyPr wrap="square" rtlCol="0">
            <a:spAutoFit/>
          </a:bodyPr>
          <a:lstStyle/>
          <a:p>
            <a:pPr algn="ctr"/>
            <a:r>
              <a:rPr lang="en-IN" sz="2200" b="1" dirty="0">
                <a:latin typeface="Franklin Gothic Book" panose="020B0503020102020204" pitchFamily="34" charset="0"/>
              </a:rPr>
              <a:t>Shri </a:t>
            </a:r>
            <a:r>
              <a:rPr lang="en-IN" sz="2200" b="1" dirty="0" err="1">
                <a:latin typeface="Franklin Gothic Book" panose="020B0503020102020204" pitchFamily="34" charset="0"/>
              </a:rPr>
              <a:t>Dinbandhu</a:t>
            </a:r>
            <a:r>
              <a:rPr lang="en-IN" sz="2200" b="1" dirty="0">
                <a:latin typeface="Franklin Gothic Book" panose="020B0503020102020204" pitchFamily="34" charset="0"/>
              </a:rPr>
              <a:t> Pathak</a:t>
            </a:r>
            <a:r>
              <a:rPr lang="en-IN" b="1" dirty="0"/>
              <a:t>	</a:t>
            </a:r>
            <a:endParaRPr lang="en-IN" dirty="0"/>
          </a:p>
        </p:txBody>
      </p:sp>
      <p:sp>
        <p:nvSpPr>
          <p:cNvPr id="10" name="TextBox 9">
            <a:extLst>
              <a:ext uri="{FF2B5EF4-FFF2-40B4-BE49-F238E27FC236}">
                <a16:creationId xmlns:a16="http://schemas.microsoft.com/office/drawing/2014/main" id="{7106BF86-2333-FDFB-FE34-5C9E27BA86EB}"/>
              </a:ext>
            </a:extLst>
          </p:cNvPr>
          <p:cNvSpPr txBox="1"/>
          <p:nvPr/>
        </p:nvSpPr>
        <p:spPr>
          <a:xfrm>
            <a:off x="2604842" y="5296398"/>
            <a:ext cx="3491158" cy="430887"/>
          </a:xfrm>
          <a:prstGeom prst="rect">
            <a:avLst/>
          </a:prstGeom>
          <a:noFill/>
        </p:spPr>
        <p:txBody>
          <a:bodyPr wrap="square" rtlCol="0">
            <a:spAutoFit/>
          </a:bodyPr>
          <a:lstStyle/>
          <a:p>
            <a:pPr algn="ctr"/>
            <a:r>
              <a:rPr lang="en-IN" sz="2200" b="1" dirty="0">
                <a:latin typeface="Franklin Gothic Book" panose="020B0503020102020204" pitchFamily="34" charset="0"/>
              </a:rPr>
              <a:t>Shri </a:t>
            </a:r>
            <a:r>
              <a:rPr lang="en-IN" sz="2200" b="1" dirty="0" err="1">
                <a:latin typeface="Franklin Gothic Book" panose="020B0503020102020204" pitchFamily="34" charset="0"/>
              </a:rPr>
              <a:t>Himangshu</a:t>
            </a:r>
            <a:r>
              <a:rPr lang="en-IN" sz="2200" b="1" dirty="0">
                <a:latin typeface="Franklin Gothic Book" panose="020B0503020102020204" pitchFamily="34" charset="0"/>
              </a:rPr>
              <a:t> Pathak</a:t>
            </a:r>
            <a:endParaRPr lang="en-IN" sz="2200" dirty="0">
              <a:latin typeface="Franklin Gothic Book" panose="020B0503020102020204" pitchFamily="34" charset="0"/>
            </a:endParaRPr>
          </a:p>
        </p:txBody>
      </p:sp>
    </p:spTree>
    <p:extLst>
      <p:ext uri="{BB962C8B-B14F-4D97-AF65-F5344CB8AC3E}">
        <p14:creationId xmlns:p14="http://schemas.microsoft.com/office/powerpoint/2010/main" val="2319649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199B9-1944-C0C0-C992-DE39D65DBB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DFE52-9116-EA3B-725C-09DD593180DB}"/>
              </a:ext>
            </a:extLst>
          </p:cNvPr>
          <p:cNvSpPr>
            <a:spLocks noGrp="1"/>
          </p:cNvSpPr>
          <p:nvPr>
            <p:ph type="title"/>
          </p:nvPr>
        </p:nvSpPr>
        <p:spPr>
          <a:xfrm>
            <a:off x="47500" y="118753"/>
            <a:ext cx="12089081" cy="1571935"/>
          </a:xfrm>
        </p:spPr>
        <p:txBody>
          <a:bodyPr>
            <a:noAutofit/>
          </a:bodyPr>
          <a:lstStyle/>
          <a:p>
            <a:pPr algn="ctr"/>
            <a:r>
              <a:rPr lang="en-US" sz="4800" b="1" cap="none" dirty="0">
                <a:latin typeface="Franklin Gothic Medium" panose="020B0603020102020204" pitchFamily="34" charset="0"/>
              </a:rPr>
              <a:t>Assam Financial Corporation {AFC}, Guwahati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Madhumita Market Complex</a:t>
            </a:r>
            <a:endParaRPr lang="en-IN" sz="4800" b="1" dirty="0">
              <a:latin typeface="Franklin Gothic Book" pitchFamily="34" charset="0"/>
            </a:endParaRPr>
          </a:p>
        </p:txBody>
      </p:sp>
      <p:sp>
        <p:nvSpPr>
          <p:cNvPr id="3" name="Content Placeholder 2">
            <a:extLst>
              <a:ext uri="{FF2B5EF4-FFF2-40B4-BE49-F238E27FC236}">
                <a16:creationId xmlns:a16="http://schemas.microsoft.com/office/drawing/2014/main" id="{41249DE7-E8B2-8642-41A0-2369DE7041E0}"/>
              </a:ext>
            </a:extLst>
          </p:cNvPr>
          <p:cNvSpPr>
            <a:spLocks noGrp="1"/>
          </p:cNvSpPr>
          <p:nvPr>
            <p:ph idx="1"/>
          </p:nvPr>
        </p:nvSpPr>
        <p:spPr>
          <a:xfrm>
            <a:off x="118749" y="1825624"/>
            <a:ext cx="11970331" cy="4913623"/>
          </a:xfrm>
        </p:spPr>
        <p:txBody>
          <a:bodyPr>
            <a:noAutofit/>
          </a:bodyPr>
          <a:lstStyle/>
          <a:p>
            <a:pPr marL="0" indent="0" algn="just">
              <a:lnSpc>
                <a:spcPct val="100000"/>
              </a:lnSpc>
              <a:spcBef>
                <a:spcPts val="0"/>
              </a:spcBef>
              <a:buNone/>
            </a:pPr>
            <a:r>
              <a:rPr lang="en-IN" sz="2500" b="1" cap="none" dirty="0">
                <a:latin typeface="Franklin Gothic Medium" panose="020B0603020102020204" pitchFamily="34" charset="0"/>
              </a:rPr>
              <a:t>M/s Madhumita Market Complex is a partnership concern promoted by Shri Sanjay Pathak, Shri </a:t>
            </a:r>
            <a:r>
              <a:rPr lang="en-IN" sz="2500" b="1" cap="none" dirty="0" err="1">
                <a:latin typeface="Franklin Gothic Medium" panose="020B0603020102020204" pitchFamily="34" charset="0"/>
              </a:rPr>
              <a:t>Dinbandhu</a:t>
            </a:r>
            <a:r>
              <a:rPr lang="en-IN" sz="2500" b="1" cap="none" dirty="0">
                <a:latin typeface="Franklin Gothic Medium" panose="020B0603020102020204" pitchFamily="34" charset="0"/>
              </a:rPr>
              <a:t> Pathak &amp; Shri </a:t>
            </a:r>
            <a:r>
              <a:rPr lang="en-IN" sz="2500" b="1" cap="none" dirty="0" err="1">
                <a:latin typeface="Franklin Gothic Medium" panose="020B0603020102020204" pitchFamily="34" charset="0"/>
              </a:rPr>
              <a:t>Himangshu</a:t>
            </a:r>
            <a:r>
              <a:rPr lang="en-IN" sz="2500" b="1" cap="none" dirty="0">
                <a:latin typeface="Franklin Gothic Medium" panose="020B0603020102020204" pitchFamily="34" charset="0"/>
              </a:rPr>
              <a:t> Pathak a family of seasoned and experienced entrepreneurs.  The unit established in the year 2023 with financial assistance of Rs.62 lakhs from AFC, with a term loan. The project is designed to cater to the growing demand for organized commercial space in the region offering rental facilities to PSU banks, branded showrooms, departmental stores, office spaces etc. The unit has dedicated parking facilities available for customers and tenants providing a well structured commercial space in a small township of </a:t>
            </a:r>
            <a:r>
              <a:rPr lang="en-IN" sz="2500" b="1" cap="none" dirty="0" err="1">
                <a:latin typeface="Franklin Gothic Medium" panose="020B0603020102020204" pitchFamily="34" charset="0"/>
              </a:rPr>
              <a:t>Doomdooma</a:t>
            </a:r>
            <a:r>
              <a:rPr lang="en-IN" sz="2500" b="1" cap="none" dirty="0">
                <a:latin typeface="Franklin Gothic Medium" panose="020B0603020102020204" pitchFamily="34" charset="0"/>
              </a:rPr>
              <a:t> In Assam.  The promoters have shown focused commitment in developing this commercial hub, which has significantly contributed towards business growth and self-employment in </a:t>
            </a:r>
            <a:r>
              <a:rPr lang="en-IN" sz="2500" b="1" cap="none" dirty="0" err="1">
                <a:latin typeface="Franklin Gothic Medium" panose="020B0603020102020204" pitchFamily="34" charset="0"/>
              </a:rPr>
              <a:t>Doomdooma</a:t>
            </a:r>
            <a:r>
              <a:rPr lang="en-IN" sz="2500" b="1" cap="none" dirty="0">
                <a:latin typeface="Franklin Gothic Medium" panose="020B0603020102020204" pitchFamily="34" charset="0"/>
              </a:rPr>
              <a:t> town. Shri Sanjay Pathak, Shri </a:t>
            </a:r>
            <a:r>
              <a:rPr lang="en-IN" sz="2500" b="1" cap="none" dirty="0" err="1">
                <a:latin typeface="Franklin Gothic Medium" panose="020B0603020102020204" pitchFamily="34" charset="0"/>
              </a:rPr>
              <a:t>Dinbandhu</a:t>
            </a:r>
            <a:r>
              <a:rPr lang="en-IN" sz="2500" b="1" cap="none" dirty="0">
                <a:latin typeface="Franklin Gothic Medium" panose="020B0603020102020204" pitchFamily="34" charset="0"/>
              </a:rPr>
              <a:t> Pathak &amp; Shri </a:t>
            </a:r>
            <a:r>
              <a:rPr lang="en-IN" sz="2500" b="1" cap="none" dirty="0" err="1">
                <a:latin typeface="Franklin Gothic Medium" panose="020B0603020102020204" pitchFamily="34" charset="0"/>
              </a:rPr>
              <a:t>Himangshu</a:t>
            </a:r>
            <a:r>
              <a:rPr lang="en-IN" sz="2500" b="1" cap="none" dirty="0">
                <a:latin typeface="Franklin Gothic Medium" panose="020B0603020102020204" pitchFamily="34" charset="0"/>
              </a:rPr>
              <a:t> Pathak </a:t>
            </a:r>
            <a:r>
              <a:rPr lang="en-US" sz="2500" b="1" cap="none" dirty="0">
                <a:latin typeface="Franklin Gothic Medium" panose="020B0603020102020204" pitchFamily="34" charset="0"/>
              </a:rPr>
              <a:t>were being conferred with “Best Entrepreneur” award.</a:t>
            </a:r>
            <a:endParaRPr lang="en-IN" sz="2500" b="1" cap="none" dirty="0">
              <a:latin typeface="Franklin Gothic Medium" panose="020B0603020102020204" pitchFamily="34" charset="0"/>
            </a:endParaRPr>
          </a:p>
        </p:txBody>
      </p:sp>
    </p:spTree>
    <p:extLst>
      <p:ext uri="{BB962C8B-B14F-4D97-AF65-F5344CB8AC3E}">
        <p14:creationId xmlns:p14="http://schemas.microsoft.com/office/powerpoint/2010/main" val="1103399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B8DF4-69F7-57FC-2B8F-8052824CE5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06D51-0229-A09E-04A0-1C9F86C5C2A2}"/>
              </a:ext>
            </a:extLst>
          </p:cNvPr>
          <p:cNvSpPr>
            <a:spLocks noGrp="1"/>
          </p:cNvSpPr>
          <p:nvPr>
            <p:ph type="title"/>
          </p:nvPr>
        </p:nvSpPr>
        <p:spPr>
          <a:xfrm>
            <a:off x="0" y="118753"/>
            <a:ext cx="12089081" cy="1571935"/>
          </a:xfrm>
        </p:spPr>
        <p:txBody>
          <a:bodyPr>
            <a:noAutofit/>
          </a:bodyPr>
          <a:lstStyle/>
          <a:p>
            <a:pPr algn="ctr"/>
            <a:r>
              <a:rPr lang="en-US" sz="4800" b="1" cap="none" dirty="0">
                <a:latin typeface="Franklin Gothic Medium" panose="020B0603020102020204" pitchFamily="34" charset="0"/>
              </a:rPr>
              <a:t>Assam Financial Corporation {AFC}, Guwahati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Bordoloi Market Complex</a:t>
            </a:r>
            <a:endParaRPr lang="en-IN" sz="4800" b="1" cap="none"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AAC8E0F1-B5A0-F7AA-B9CB-B6840E0361FA}"/>
              </a:ext>
            </a:extLst>
          </p:cNvPr>
          <p:cNvPicPr>
            <a:picLocks noGrp="1" noChangeAspect="1"/>
          </p:cNvPicPr>
          <p:nvPr>
            <p:ph idx="1"/>
          </p:nvPr>
        </p:nvPicPr>
        <p:blipFill>
          <a:blip r:embed="rId2"/>
          <a:srcRect l="2737" t="2462" r="5102" b="4752"/>
          <a:stretch>
            <a:fillRect/>
          </a:stretch>
        </p:blipFill>
        <p:spPr>
          <a:xfrm>
            <a:off x="332509" y="2006930"/>
            <a:ext cx="3241964" cy="3467595"/>
          </a:xfrm>
          <a:prstGeom prst="rect">
            <a:avLst/>
          </a:prstGeom>
          <a:ln w="762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E92A0D55-7B93-480D-9064-37AB18C54601}"/>
              </a:ext>
            </a:extLst>
          </p:cNvPr>
          <p:cNvPicPr>
            <a:picLocks noChangeAspect="1"/>
          </p:cNvPicPr>
          <p:nvPr/>
        </p:nvPicPr>
        <p:blipFill>
          <a:blip r:embed="rId3"/>
          <a:stretch>
            <a:fillRect/>
          </a:stretch>
        </p:blipFill>
        <p:spPr>
          <a:xfrm>
            <a:off x="4275913" y="2006930"/>
            <a:ext cx="7421276" cy="4500748"/>
          </a:xfrm>
          <a:prstGeom prst="rect">
            <a:avLst/>
          </a:prstGeom>
          <a:ln w="762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837D4A01-44B5-61C6-EBDB-EF4845D1408D}"/>
              </a:ext>
            </a:extLst>
          </p:cNvPr>
          <p:cNvSpPr txBox="1"/>
          <p:nvPr/>
        </p:nvSpPr>
        <p:spPr>
          <a:xfrm>
            <a:off x="249381" y="5569530"/>
            <a:ext cx="3408219" cy="461665"/>
          </a:xfrm>
          <a:prstGeom prst="rect">
            <a:avLst/>
          </a:prstGeom>
          <a:noFill/>
        </p:spPr>
        <p:txBody>
          <a:bodyPr wrap="square" rtlCol="0">
            <a:spAutoFit/>
          </a:bodyPr>
          <a:lstStyle/>
          <a:p>
            <a:pPr algn="ctr"/>
            <a:r>
              <a:rPr lang="en-US" sz="2400" b="1" dirty="0">
                <a:latin typeface="Franklin Gothic Book" panose="020B0503020102020204" pitchFamily="34" charset="0"/>
              </a:rPr>
              <a:t>Shri Biswajit Bordoloi</a:t>
            </a:r>
            <a:endParaRPr lang="en-IN" sz="2400" b="1" dirty="0">
              <a:latin typeface="Franklin Gothic Book" panose="020B0503020102020204" pitchFamily="34" charset="0"/>
            </a:endParaRPr>
          </a:p>
        </p:txBody>
      </p:sp>
    </p:spTree>
    <p:extLst>
      <p:ext uri="{BB962C8B-B14F-4D97-AF65-F5344CB8AC3E}">
        <p14:creationId xmlns:p14="http://schemas.microsoft.com/office/powerpoint/2010/main" val="1765796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B0B00-AF3C-C048-E1AE-8E9C659BE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2FFA5-7874-CD70-4756-8A0C067AD656}"/>
              </a:ext>
            </a:extLst>
          </p:cNvPr>
          <p:cNvSpPr>
            <a:spLocks noGrp="1"/>
          </p:cNvSpPr>
          <p:nvPr>
            <p:ph type="title"/>
          </p:nvPr>
        </p:nvSpPr>
        <p:spPr>
          <a:xfrm>
            <a:off x="71250" y="130628"/>
            <a:ext cx="12089081" cy="1571935"/>
          </a:xfrm>
        </p:spPr>
        <p:txBody>
          <a:bodyPr>
            <a:noAutofit/>
          </a:bodyPr>
          <a:lstStyle/>
          <a:p>
            <a:pPr algn="ctr"/>
            <a:r>
              <a:rPr lang="en-US" sz="4800" b="1" cap="none" dirty="0">
                <a:latin typeface="Franklin Gothic Medium" panose="020B0603020102020204" pitchFamily="34" charset="0"/>
              </a:rPr>
              <a:t>Assam Financial Corporation {AFC}, Guwahati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Bordoloi Market Complex</a:t>
            </a:r>
            <a:endParaRPr lang="en-IN" sz="4800" b="1" dirty="0">
              <a:latin typeface="Franklin Gothic Book" pitchFamily="34" charset="0"/>
            </a:endParaRPr>
          </a:p>
        </p:txBody>
      </p:sp>
      <p:sp>
        <p:nvSpPr>
          <p:cNvPr id="3" name="Content Placeholder 2">
            <a:extLst>
              <a:ext uri="{FF2B5EF4-FFF2-40B4-BE49-F238E27FC236}">
                <a16:creationId xmlns:a16="http://schemas.microsoft.com/office/drawing/2014/main" id="{BE08B360-F765-2117-60D1-6F8A32FB5A87}"/>
              </a:ext>
            </a:extLst>
          </p:cNvPr>
          <p:cNvSpPr>
            <a:spLocks noGrp="1"/>
          </p:cNvSpPr>
          <p:nvPr>
            <p:ph idx="1"/>
          </p:nvPr>
        </p:nvSpPr>
        <p:spPr>
          <a:xfrm>
            <a:off x="118749" y="1825624"/>
            <a:ext cx="11970331" cy="4913623"/>
          </a:xfrm>
        </p:spPr>
        <p:txBody>
          <a:bodyPr>
            <a:noAutofit/>
          </a:bodyPr>
          <a:lstStyle/>
          <a:p>
            <a:pPr marL="0" indent="0" algn="just">
              <a:lnSpc>
                <a:spcPct val="100000"/>
              </a:lnSpc>
              <a:spcBef>
                <a:spcPts val="0"/>
              </a:spcBef>
              <a:buNone/>
            </a:pPr>
            <a:r>
              <a:rPr lang="en-US" sz="3200" b="1" cap="none" dirty="0">
                <a:latin typeface="Franklin Gothic Medium" panose="020B0603020102020204" pitchFamily="34" charset="0"/>
              </a:rPr>
              <a:t>Shri Biswajit Bordoloi established M/s Bordoloi Market Complex in the year 2022 with financial assistance of Rs.25.00 lakhs from AFC for setting up the commercial complex. The unit is operating efficiently with 100% capacity utilization and has emerged as a vibrant hub for local businesses and consumers. In view of its growing popularity and rising demand, an additional loan of Rs.40.00 lakhs was sanctioned by AFC in 2025 for expansion of the project. Shri Biswajit Bordoloi is conferred with “</a:t>
            </a:r>
            <a:r>
              <a:rPr lang="en-IN" sz="3200" b="1" cap="none" dirty="0">
                <a:latin typeface="Franklin Gothic Medium" panose="020B0603020102020204" pitchFamily="34" charset="0"/>
              </a:rPr>
              <a:t>Best Entrepreneur” award.</a:t>
            </a:r>
          </a:p>
        </p:txBody>
      </p:sp>
    </p:spTree>
    <p:extLst>
      <p:ext uri="{BB962C8B-B14F-4D97-AF65-F5344CB8AC3E}">
        <p14:creationId xmlns:p14="http://schemas.microsoft.com/office/powerpoint/2010/main" val="4112078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68B12-E92D-2192-07A9-019F37592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652851-4CE7-4289-6175-C33DCE672216}"/>
              </a:ext>
            </a:extLst>
          </p:cNvPr>
          <p:cNvSpPr>
            <a:spLocks noGrp="1"/>
          </p:cNvSpPr>
          <p:nvPr>
            <p:ph type="title"/>
          </p:nvPr>
        </p:nvSpPr>
        <p:spPr>
          <a:xfrm>
            <a:off x="71253" y="118753"/>
            <a:ext cx="12037621" cy="1571935"/>
          </a:xfrm>
        </p:spPr>
        <p:txBody>
          <a:bodyPr>
            <a:noAutofit/>
          </a:bodyPr>
          <a:lstStyle/>
          <a:p>
            <a:pPr algn="ctr"/>
            <a:r>
              <a:rPr lang="en-US" sz="4800" b="1" cap="none" dirty="0">
                <a:latin typeface="Franklin Gothic Medium" panose="020B0603020102020204" pitchFamily="34" charset="0"/>
              </a:rPr>
              <a:t>Assam Financial Corporation {AFC}, Guwahati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Gun </a:t>
            </a:r>
            <a:r>
              <a:rPr lang="en-US" sz="4800" b="1" cap="none" dirty="0" err="1">
                <a:latin typeface="Franklin Gothic Medium" panose="020B0603020102020204" pitchFamily="34" charset="0"/>
              </a:rPr>
              <a:t>Gun</a:t>
            </a:r>
            <a:r>
              <a:rPr lang="en-US" sz="4800" b="1" cap="none" dirty="0">
                <a:latin typeface="Franklin Gothic Medium" panose="020B0603020102020204" pitchFamily="34" charset="0"/>
              </a:rPr>
              <a:t> Girls Lodge</a:t>
            </a:r>
            <a:endParaRPr lang="en-IN" sz="4800" b="1" cap="none" dirty="0">
              <a:latin typeface="Franklin Gothic Medium" panose="020B0603020102020204" pitchFamily="34" charset="0"/>
            </a:endParaRPr>
          </a:p>
        </p:txBody>
      </p:sp>
      <p:pic>
        <p:nvPicPr>
          <p:cNvPr id="4" name="Image 1">
            <a:extLst>
              <a:ext uri="{FF2B5EF4-FFF2-40B4-BE49-F238E27FC236}">
                <a16:creationId xmlns:a16="http://schemas.microsoft.com/office/drawing/2014/main" id="{CABF7E78-2F82-705B-DF21-A868673592A4}"/>
              </a:ext>
            </a:extLst>
          </p:cNvPr>
          <p:cNvPicPr>
            <a:picLocks noGrp="1"/>
          </p:cNvPicPr>
          <p:nvPr>
            <p:ph idx="1"/>
          </p:nvPr>
        </p:nvPicPr>
        <p:blipFill>
          <a:blip r:embed="rId2" cstate="print"/>
          <a:srcRect l="22668" r="24167"/>
          <a:stretch>
            <a:fillRect/>
          </a:stretch>
        </p:blipFill>
        <p:spPr>
          <a:xfrm>
            <a:off x="498763" y="1982055"/>
            <a:ext cx="2173184" cy="3171836"/>
          </a:xfrm>
          <a:prstGeom prst="rect">
            <a:avLst/>
          </a:prstGeom>
          <a:ln w="7620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9AE2CF5D-8C74-8CE1-B5B3-66708B33FCE3}"/>
              </a:ext>
            </a:extLst>
          </p:cNvPr>
          <p:cNvPicPr>
            <a:picLocks noChangeAspect="1"/>
          </p:cNvPicPr>
          <p:nvPr/>
        </p:nvPicPr>
        <p:blipFill>
          <a:blip r:embed="rId3"/>
          <a:srcRect l="15069" t="26252" r="7776" b="7530"/>
          <a:stretch>
            <a:fillRect/>
          </a:stretch>
        </p:blipFill>
        <p:spPr>
          <a:xfrm>
            <a:off x="3788230" y="1982055"/>
            <a:ext cx="7825838" cy="4584999"/>
          </a:xfrm>
          <a:prstGeom prst="rect">
            <a:avLst/>
          </a:prstGeom>
          <a:ln w="762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1476636F-D1D5-A456-0C35-6FFBFDA711B2}"/>
              </a:ext>
            </a:extLst>
          </p:cNvPr>
          <p:cNvSpPr txBox="1"/>
          <p:nvPr/>
        </p:nvSpPr>
        <p:spPr>
          <a:xfrm>
            <a:off x="-23749" y="5248896"/>
            <a:ext cx="3788230" cy="430887"/>
          </a:xfrm>
          <a:prstGeom prst="rect">
            <a:avLst/>
          </a:prstGeom>
          <a:noFill/>
        </p:spPr>
        <p:txBody>
          <a:bodyPr wrap="square" rtlCol="0">
            <a:spAutoFit/>
          </a:bodyPr>
          <a:lstStyle/>
          <a:p>
            <a:pPr algn="ctr"/>
            <a:r>
              <a:rPr lang="en-IN" sz="2200" b="1" dirty="0">
                <a:latin typeface="Franklin Gothic Book" panose="020B0503020102020204" pitchFamily="34" charset="0"/>
              </a:rPr>
              <a:t>Smt. </a:t>
            </a:r>
            <a:r>
              <a:rPr lang="en-IN" sz="2200" b="1" dirty="0" err="1">
                <a:latin typeface="Franklin Gothic Book" panose="020B0503020102020204" pitchFamily="34" charset="0"/>
              </a:rPr>
              <a:t>Bablee</a:t>
            </a:r>
            <a:r>
              <a:rPr lang="en-IN" sz="2200" b="1" dirty="0">
                <a:latin typeface="Franklin Gothic Book" panose="020B0503020102020204" pitchFamily="34" charset="0"/>
              </a:rPr>
              <a:t> </a:t>
            </a:r>
            <a:r>
              <a:rPr lang="en-IN" sz="2200" b="1" dirty="0" err="1">
                <a:latin typeface="Franklin Gothic Book" panose="020B0503020102020204" pitchFamily="34" charset="0"/>
              </a:rPr>
              <a:t>Changmai</a:t>
            </a:r>
            <a:r>
              <a:rPr lang="en-IN" sz="2200" b="1" dirty="0">
                <a:latin typeface="Franklin Gothic Book" panose="020B0503020102020204" pitchFamily="34" charset="0"/>
              </a:rPr>
              <a:t> Gogoi</a:t>
            </a:r>
          </a:p>
        </p:txBody>
      </p:sp>
    </p:spTree>
    <p:extLst>
      <p:ext uri="{BB962C8B-B14F-4D97-AF65-F5344CB8AC3E}">
        <p14:creationId xmlns:p14="http://schemas.microsoft.com/office/powerpoint/2010/main" val="3704598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5D407-9E64-B08A-8E4A-C16A9DA9E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CCCFFC-D630-B06B-CB1A-341644BE3AF0}"/>
              </a:ext>
            </a:extLst>
          </p:cNvPr>
          <p:cNvSpPr>
            <a:spLocks noGrp="1"/>
          </p:cNvSpPr>
          <p:nvPr>
            <p:ph type="title"/>
          </p:nvPr>
        </p:nvSpPr>
        <p:spPr>
          <a:xfrm>
            <a:off x="71250" y="118753"/>
            <a:ext cx="12089081" cy="1571935"/>
          </a:xfrm>
        </p:spPr>
        <p:txBody>
          <a:bodyPr>
            <a:noAutofit/>
          </a:bodyPr>
          <a:lstStyle/>
          <a:p>
            <a:pPr algn="ctr"/>
            <a:r>
              <a:rPr lang="en-US" sz="4800" b="1" cap="none" dirty="0">
                <a:latin typeface="Franklin Gothic Medium" panose="020B0603020102020204" pitchFamily="34" charset="0"/>
              </a:rPr>
              <a:t>Assam Financial Corporation {AFC}, Guwahati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Gun </a:t>
            </a:r>
            <a:r>
              <a:rPr lang="en-US" sz="4800" b="1" cap="none" dirty="0" err="1">
                <a:latin typeface="Franklin Gothic Medium" panose="020B0603020102020204" pitchFamily="34" charset="0"/>
              </a:rPr>
              <a:t>Gun</a:t>
            </a:r>
            <a:r>
              <a:rPr lang="en-US" sz="4800" b="1" cap="none" dirty="0">
                <a:latin typeface="Franklin Gothic Medium" panose="020B0603020102020204" pitchFamily="34" charset="0"/>
              </a:rPr>
              <a:t> Girls Lodge</a:t>
            </a:r>
            <a:endParaRPr lang="en-IN" sz="4800" b="1" dirty="0">
              <a:latin typeface="Franklin Gothic Book" pitchFamily="34" charset="0"/>
            </a:endParaRPr>
          </a:p>
        </p:txBody>
      </p:sp>
      <p:sp>
        <p:nvSpPr>
          <p:cNvPr id="3" name="Content Placeholder 2">
            <a:extLst>
              <a:ext uri="{FF2B5EF4-FFF2-40B4-BE49-F238E27FC236}">
                <a16:creationId xmlns:a16="http://schemas.microsoft.com/office/drawing/2014/main" id="{886CBD5A-982F-5117-238A-43F191D8606F}"/>
              </a:ext>
            </a:extLst>
          </p:cNvPr>
          <p:cNvSpPr>
            <a:spLocks noGrp="1"/>
          </p:cNvSpPr>
          <p:nvPr>
            <p:ph idx="1"/>
          </p:nvPr>
        </p:nvSpPr>
        <p:spPr>
          <a:xfrm>
            <a:off x="118749" y="1825624"/>
            <a:ext cx="11970331" cy="4913623"/>
          </a:xfrm>
        </p:spPr>
        <p:txBody>
          <a:bodyPr>
            <a:noAutofit/>
          </a:bodyPr>
          <a:lstStyle/>
          <a:p>
            <a:pPr marL="0" indent="0" algn="just">
              <a:lnSpc>
                <a:spcPct val="100000"/>
              </a:lnSpc>
              <a:spcBef>
                <a:spcPts val="0"/>
              </a:spcBef>
              <a:buNone/>
            </a:pPr>
            <a:endParaRPr lang="en-US" sz="2850" b="1" cap="none" dirty="0">
              <a:latin typeface="Franklin Gothic Medium" panose="020B0603020102020204" pitchFamily="34" charset="0"/>
            </a:endParaRPr>
          </a:p>
          <a:p>
            <a:pPr marL="0" indent="0" algn="just">
              <a:lnSpc>
                <a:spcPct val="100000"/>
              </a:lnSpc>
              <a:spcBef>
                <a:spcPts val="0"/>
              </a:spcBef>
              <a:buNone/>
            </a:pPr>
            <a:r>
              <a:rPr lang="en-US" sz="2850" b="1" cap="none" dirty="0">
                <a:latin typeface="Franklin Gothic Medium" panose="020B0603020102020204" pitchFamily="34" charset="0"/>
              </a:rPr>
              <a:t>M/s Gun </a:t>
            </a:r>
            <a:r>
              <a:rPr lang="en-US" sz="2850" b="1" cap="none" dirty="0" err="1">
                <a:latin typeface="Franklin Gothic Medium" panose="020B0603020102020204" pitchFamily="34" charset="0"/>
              </a:rPr>
              <a:t>Gun</a:t>
            </a:r>
            <a:r>
              <a:rPr lang="en-US" sz="2850" b="1" cap="none" dirty="0">
                <a:latin typeface="Franklin Gothic Medium" panose="020B0603020102020204" pitchFamily="34" charset="0"/>
              </a:rPr>
              <a:t> Girls’ Lodge was established in the year 2013 by Smt. </a:t>
            </a:r>
            <a:r>
              <a:rPr lang="en-US" sz="2850" b="1" cap="none" dirty="0" err="1">
                <a:latin typeface="Franklin Gothic Medium" panose="020B0603020102020204" pitchFamily="34" charset="0"/>
              </a:rPr>
              <a:t>Bablee</a:t>
            </a:r>
            <a:r>
              <a:rPr lang="en-US" sz="2850" b="1" cap="none" dirty="0">
                <a:latin typeface="Franklin Gothic Medium" panose="020B0603020102020204" pitchFamily="34" charset="0"/>
              </a:rPr>
              <a:t> </a:t>
            </a:r>
            <a:r>
              <a:rPr lang="en-US" sz="2850" b="1" cap="none" dirty="0" err="1">
                <a:latin typeface="Franklin Gothic Medium" panose="020B0603020102020204" pitchFamily="34" charset="0"/>
              </a:rPr>
              <a:t>Changmai</a:t>
            </a:r>
            <a:r>
              <a:rPr lang="en-US" sz="2850" b="1" cap="none" dirty="0">
                <a:latin typeface="Franklin Gothic Medium" panose="020B0603020102020204" pitchFamily="34" charset="0"/>
              </a:rPr>
              <a:t> Gogoi, with financial assistance of Rs.18.50 lakhs from AFC in the year 2018 and an additional loan of Rs.40.00 lakhs in the year 2025 for expansion of the lodge. The unit is a hostel-cum-paying guest facility located near Dibrugarh university, catering to students and working women professionals of Dibrugarh town. The lodge has a capacity of over 40 seats with fooding facilities and is running successfully with high demand from students of Dibrugarh university as well as working women professionals. Smt. </a:t>
            </a:r>
            <a:r>
              <a:rPr lang="en-US" sz="2850" b="1" cap="none" dirty="0" err="1">
                <a:latin typeface="Franklin Gothic Medium" panose="020B0603020102020204" pitchFamily="34" charset="0"/>
              </a:rPr>
              <a:t>Bablee</a:t>
            </a:r>
            <a:r>
              <a:rPr lang="en-US" sz="2850" b="1" cap="none" dirty="0">
                <a:latin typeface="Franklin Gothic Medium" panose="020B0603020102020204" pitchFamily="34" charset="0"/>
              </a:rPr>
              <a:t> </a:t>
            </a:r>
            <a:r>
              <a:rPr lang="en-US" sz="2850" b="1" cap="none" dirty="0" err="1">
                <a:latin typeface="Franklin Gothic Medium" panose="020B0603020102020204" pitchFamily="34" charset="0"/>
              </a:rPr>
              <a:t>Changmai</a:t>
            </a:r>
            <a:r>
              <a:rPr lang="en-US" sz="2850" b="1" cap="none" dirty="0">
                <a:latin typeface="Franklin Gothic Medium" panose="020B0603020102020204" pitchFamily="34" charset="0"/>
              </a:rPr>
              <a:t> Gogoi has been conferred with “Best Women Entrepreneur” award.</a:t>
            </a:r>
            <a:endParaRPr lang="en-IN" sz="2850" b="1" cap="none" dirty="0">
              <a:latin typeface="Franklin Gothic Medium" panose="020B0603020102020204" pitchFamily="34" charset="0"/>
            </a:endParaRPr>
          </a:p>
        </p:txBody>
      </p:sp>
    </p:spTree>
    <p:extLst>
      <p:ext uri="{BB962C8B-B14F-4D97-AF65-F5344CB8AC3E}">
        <p14:creationId xmlns:p14="http://schemas.microsoft.com/office/powerpoint/2010/main" val="1034830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56408-0C1D-9862-A4F9-A308C53ABD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E840E-E052-83AF-FA5C-182EE588F49E}"/>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D. R. TECH</a:t>
            </a:r>
            <a:endParaRPr lang="en-IN" sz="4800" b="1" dirty="0">
              <a:latin typeface="Franklin Gothic Medium" panose="020B0603020102020204" pitchFamily="34" charset="0"/>
            </a:endParaRPr>
          </a:p>
        </p:txBody>
      </p:sp>
      <p:sp>
        <p:nvSpPr>
          <p:cNvPr id="6" name="TextBox 5">
            <a:extLst>
              <a:ext uri="{FF2B5EF4-FFF2-40B4-BE49-F238E27FC236}">
                <a16:creationId xmlns:a16="http://schemas.microsoft.com/office/drawing/2014/main" id="{4A8E3A98-F34B-43E7-DC2E-CF737235E5E1}"/>
              </a:ext>
            </a:extLst>
          </p:cNvPr>
          <p:cNvSpPr txBox="1"/>
          <p:nvPr/>
        </p:nvSpPr>
        <p:spPr>
          <a:xfrm>
            <a:off x="492369" y="5591908"/>
            <a:ext cx="2543908" cy="461665"/>
          </a:xfrm>
          <a:prstGeom prst="rect">
            <a:avLst/>
          </a:prstGeom>
          <a:noFill/>
        </p:spPr>
        <p:txBody>
          <a:bodyPr wrap="square" rtlCol="0">
            <a:spAutoFit/>
          </a:bodyPr>
          <a:lstStyle/>
          <a:p>
            <a:r>
              <a:rPr lang="en-US" sz="2400" b="1" dirty="0">
                <a:latin typeface="Franklin Gothic Medium" panose="020B0603020102020204" pitchFamily="34" charset="0"/>
              </a:rPr>
              <a:t>Shri A. Annadurai</a:t>
            </a:r>
            <a:endParaRPr lang="en-IN" sz="2400" dirty="0">
              <a:latin typeface="Franklin Gothic Medium" panose="020B0603020102020204" pitchFamily="34" charset="0"/>
            </a:endParaRPr>
          </a:p>
        </p:txBody>
      </p:sp>
      <p:pic>
        <p:nvPicPr>
          <p:cNvPr id="11" name="Picture 10">
            <a:extLst>
              <a:ext uri="{FF2B5EF4-FFF2-40B4-BE49-F238E27FC236}">
                <a16:creationId xmlns:a16="http://schemas.microsoft.com/office/drawing/2014/main" id="{282CD394-1CDD-E31D-7223-695B350034DB}"/>
              </a:ext>
            </a:extLst>
          </p:cNvPr>
          <p:cNvPicPr>
            <a:picLocks noChangeAspect="1"/>
          </p:cNvPicPr>
          <p:nvPr/>
        </p:nvPicPr>
        <p:blipFill>
          <a:blip r:embed="rId2" cstate="print">
            <a:extLst>
              <a:ext uri="{28A0092B-C50C-407E-A947-70E740481C1C}">
                <a14:useLocalDpi xmlns:a14="http://schemas.microsoft.com/office/drawing/2010/main" val="0"/>
              </a:ext>
            </a:extLst>
          </a:blip>
          <a:srcRect l="8973" t="28744" r="11097" b="2511"/>
          <a:stretch>
            <a:fillRect/>
          </a:stretch>
        </p:blipFill>
        <p:spPr>
          <a:xfrm>
            <a:off x="433802" y="2274124"/>
            <a:ext cx="2661041" cy="3240594"/>
          </a:xfrm>
          <a:prstGeom prst="rect">
            <a:avLst/>
          </a:prstGeom>
          <a:ln w="88900" cap="sq" cmpd="thickThin">
            <a:solidFill>
              <a:srgbClr val="000000"/>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697C190E-8165-E290-B38D-6BA4AEF775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8272" y="2274123"/>
            <a:ext cx="8353302" cy="424542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663457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7E207-3EEC-70CA-D49F-E3A5F5403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0D074-AD93-81C5-BD28-D13E9263435A}"/>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D. R. TECH</a:t>
            </a:r>
            <a:endParaRPr lang="en-IN" sz="4800" b="1"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DD406052-870F-8348-4AA6-3F2091E3C9FB}"/>
              </a:ext>
            </a:extLst>
          </p:cNvPr>
          <p:cNvSpPr>
            <a:spLocks noGrp="1"/>
          </p:cNvSpPr>
          <p:nvPr>
            <p:ph idx="1"/>
          </p:nvPr>
        </p:nvSpPr>
        <p:spPr>
          <a:xfrm>
            <a:off x="118749" y="2458191"/>
            <a:ext cx="11970331" cy="4281055"/>
          </a:xfrm>
        </p:spPr>
        <p:txBody>
          <a:bodyPr>
            <a:noAutofit/>
          </a:bodyPr>
          <a:lstStyle/>
          <a:p>
            <a:pPr marL="0" indent="0" algn="just">
              <a:buNone/>
            </a:pPr>
            <a:r>
              <a:rPr lang="en-US" sz="3000" b="1" dirty="0">
                <a:latin typeface="Franklin Gothic Medium" panose="020B0603020102020204" pitchFamily="34" charset="0"/>
              </a:rPr>
              <a:t>M/s D.R. Tech is established by Shri R. Ravichandran and Shri A. Annadurai in 2012 with financial assistance of Rs.10.27 crore from the TIIC. The unit  specializes in the manufacture of PP Thin Wall Containers, Automobile Pressed Components, and General Engineering Rubber and Plastic Products also expanded its operations by adding four additional injection </a:t>
            </a:r>
            <a:r>
              <a:rPr lang="en-US" sz="3000" b="1" dirty="0" err="1">
                <a:latin typeface="Franklin Gothic Medium" panose="020B0603020102020204" pitchFamily="34" charset="0"/>
              </a:rPr>
              <a:t>moulding</a:t>
            </a:r>
            <a:r>
              <a:rPr lang="en-US" sz="3000" b="1" dirty="0">
                <a:latin typeface="Franklin Gothic Medium" panose="020B0603020102020204" pitchFamily="34" charset="0"/>
              </a:rPr>
              <a:t> machines and have successfully adopted robotics technology for enhanced packing performance. The company is certified with ISO 9001:2015. Shri R. Ravichandran</a:t>
            </a:r>
            <a:r>
              <a:rPr lang="en-IN" sz="3000" b="1" dirty="0">
                <a:latin typeface="Franklin Gothic Medium" panose="020B0603020102020204" pitchFamily="34" charset="0"/>
              </a:rPr>
              <a:t> and </a:t>
            </a:r>
            <a:r>
              <a:rPr lang="en-US" sz="3000" b="1" dirty="0">
                <a:latin typeface="Franklin Gothic Medium" panose="020B0603020102020204" pitchFamily="34" charset="0"/>
              </a:rPr>
              <a:t>Shri A. Annadurai were being conferred with “Best Entrepreneur” award.</a:t>
            </a:r>
            <a:endParaRPr lang="en-US" sz="3000" b="1" cap="none" dirty="0">
              <a:latin typeface="Franklin Gothic Medium" panose="020B0603020102020204" pitchFamily="34" charset="0"/>
            </a:endParaRPr>
          </a:p>
        </p:txBody>
      </p:sp>
    </p:spTree>
    <p:extLst>
      <p:ext uri="{BB962C8B-B14F-4D97-AF65-F5344CB8AC3E}">
        <p14:creationId xmlns:p14="http://schemas.microsoft.com/office/powerpoint/2010/main" val="2365046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31673-EE21-5BEA-B3DB-437C6DCFB3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012A8C-A7B0-AF08-74BA-3CC5904B3829}"/>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US" sz="4800" b="1" dirty="0" err="1">
                <a:latin typeface="Franklin Gothic Medium" panose="020B0603020102020204" pitchFamily="34" charset="0"/>
              </a:rPr>
              <a:t>Qualitech</a:t>
            </a:r>
            <a:r>
              <a:rPr lang="en-US" sz="4800" b="1" dirty="0">
                <a:latin typeface="Franklin Gothic Medium" panose="020B0603020102020204" pitchFamily="34" charset="0"/>
              </a:rPr>
              <a:t> Industries</a:t>
            </a:r>
            <a:endParaRPr lang="en-IN" sz="4800" b="1" dirty="0">
              <a:latin typeface="Franklin Gothic Medium" panose="020B0603020102020204" pitchFamily="34" charset="0"/>
            </a:endParaRPr>
          </a:p>
        </p:txBody>
      </p:sp>
      <p:sp>
        <p:nvSpPr>
          <p:cNvPr id="10" name="TextBox 9">
            <a:extLst>
              <a:ext uri="{FF2B5EF4-FFF2-40B4-BE49-F238E27FC236}">
                <a16:creationId xmlns:a16="http://schemas.microsoft.com/office/drawing/2014/main" id="{1ABC3863-0E4F-510B-7E06-78508731F5B1}"/>
              </a:ext>
            </a:extLst>
          </p:cNvPr>
          <p:cNvSpPr txBox="1"/>
          <p:nvPr/>
        </p:nvSpPr>
        <p:spPr>
          <a:xfrm>
            <a:off x="0" y="6035040"/>
            <a:ext cx="3200400" cy="461665"/>
          </a:xfrm>
          <a:prstGeom prst="rect">
            <a:avLst/>
          </a:prstGeom>
          <a:noFill/>
        </p:spPr>
        <p:txBody>
          <a:bodyPr wrap="square" rtlCol="0">
            <a:spAutoFit/>
          </a:bodyPr>
          <a:lstStyle/>
          <a:p>
            <a:pPr algn="ctr"/>
            <a:r>
              <a:rPr lang="en-US" sz="2400" b="1" dirty="0">
                <a:latin typeface="Franklin Gothic Medium" panose="020B0603020102020204" pitchFamily="34" charset="0"/>
              </a:rPr>
              <a:t>Shri M. Prathap</a:t>
            </a:r>
            <a:endParaRPr lang="en-IN" sz="2400" dirty="0">
              <a:latin typeface="Franklin Gothic Medium" panose="020B0603020102020204" pitchFamily="34" charset="0"/>
            </a:endParaRPr>
          </a:p>
        </p:txBody>
      </p:sp>
      <p:pic>
        <p:nvPicPr>
          <p:cNvPr id="12" name="Picture 11">
            <a:extLst>
              <a:ext uri="{FF2B5EF4-FFF2-40B4-BE49-F238E27FC236}">
                <a16:creationId xmlns:a16="http://schemas.microsoft.com/office/drawing/2014/main" id="{5BCD375B-5B65-8204-4FEA-ACF2199E7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79" y="3032587"/>
            <a:ext cx="2312671" cy="2977366"/>
          </a:xfrm>
          <a:prstGeom prst="rect">
            <a:avLst/>
          </a:prstGeom>
          <a:ln w="88900" cap="sq" cmpd="thickThin">
            <a:solidFill>
              <a:srgbClr val="000000"/>
            </a:solidFill>
            <a:prstDash val="solid"/>
            <a:miter lim="800000"/>
          </a:ln>
          <a:effectLst>
            <a:innerShdw blurRad="76200">
              <a:srgbClr val="000000"/>
            </a:innerShdw>
          </a:effectLst>
        </p:spPr>
      </p:pic>
      <p:pic>
        <p:nvPicPr>
          <p:cNvPr id="14" name="Picture 13">
            <a:extLst>
              <a:ext uri="{FF2B5EF4-FFF2-40B4-BE49-F238E27FC236}">
                <a16:creationId xmlns:a16="http://schemas.microsoft.com/office/drawing/2014/main" id="{7C0A612B-BD63-C813-6A5F-CEA288A530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0470" y="2558358"/>
            <a:ext cx="7580376" cy="1962912"/>
          </a:xfrm>
          <a:prstGeom prst="rect">
            <a:avLst/>
          </a:prstGeom>
          <a:ln w="88900" cap="sq" cmpd="thickThin">
            <a:solidFill>
              <a:srgbClr val="000000"/>
            </a:solidFill>
            <a:prstDash val="solid"/>
            <a:miter lim="800000"/>
          </a:ln>
          <a:effectLst>
            <a:innerShdw blurRad="76200">
              <a:srgbClr val="000000"/>
            </a:innerShdw>
          </a:effectLst>
        </p:spPr>
      </p:pic>
      <p:pic>
        <p:nvPicPr>
          <p:cNvPr id="16" name="Picture 15">
            <a:extLst>
              <a:ext uri="{FF2B5EF4-FFF2-40B4-BE49-F238E27FC236}">
                <a16:creationId xmlns:a16="http://schemas.microsoft.com/office/drawing/2014/main" id="{7EF8AEC6-F5FD-22AD-57BC-ACE956E247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0470" y="4732020"/>
            <a:ext cx="7580376" cy="1865376"/>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4103015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9F751-2A22-EB97-7E96-3DCE6381A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89E4A-5639-B522-13CE-6228EC9B333E}"/>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US" sz="4800" b="1" dirty="0" err="1">
                <a:latin typeface="Franklin Gothic Medium" panose="020B0603020102020204" pitchFamily="34" charset="0"/>
              </a:rPr>
              <a:t>Qualitech</a:t>
            </a:r>
            <a:r>
              <a:rPr lang="en-US" sz="4800" b="1" dirty="0">
                <a:latin typeface="Franklin Gothic Medium" panose="020B0603020102020204" pitchFamily="34" charset="0"/>
              </a:rPr>
              <a:t> Industries</a:t>
            </a:r>
            <a:endParaRPr lang="en-IN" sz="4800" b="1"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2961A47D-85DF-F011-C3F0-0DC9168D3415}"/>
              </a:ext>
            </a:extLst>
          </p:cNvPr>
          <p:cNvSpPr>
            <a:spLocks noGrp="1"/>
          </p:cNvSpPr>
          <p:nvPr>
            <p:ph idx="1"/>
          </p:nvPr>
        </p:nvSpPr>
        <p:spPr>
          <a:xfrm>
            <a:off x="190005" y="2196935"/>
            <a:ext cx="11899075" cy="4542312"/>
          </a:xfrm>
        </p:spPr>
        <p:txBody>
          <a:bodyPr>
            <a:noAutofit/>
          </a:bodyPr>
          <a:lstStyle/>
          <a:p>
            <a:pPr marL="0" indent="0" algn="just">
              <a:lnSpc>
                <a:spcPct val="100000"/>
              </a:lnSpc>
              <a:spcBef>
                <a:spcPts val="0"/>
              </a:spcBef>
              <a:buNone/>
            </a:pPr>
            <a:r>
              <a:rPr lang="en-US" sz="3000" b="1" dirty="0">
                <a:latin typeface="Franklin Gothic Medium" panose="020B0603020102020204" pitchFamily="34" charset="0"/>
              </a:rPr>
              <a:t>M/s </a:t>
            </a:r>
            <a:r>
              <a:rPr lang="en-US" sz="3000" b="1" dirty="0" err="1">
                <a:latin typeface="Franklin Gothic Medium" panose="020B0603020102020204" pitchFamily="34" charset="0"/>
              </a:rPr>
              <a:t>Qualitech</a:t>
            </a:r>
            <a:r>
              <a:rPr lang="en-US" sz="3000" b="1" dirty="0">
                <a:latin typeface="Franklin Gothic Medium" panose="020B0603020102020204" pitchFamily="34" charset="0"/>
              </a:rPr>
              <a:t> Industries, established by Shri M. Prathap in the year 2011 with financial assistance of Rs.10.53 crore from TIIC. The company is engaged in the manufacture of sheet metal pressings, precision and turned components, catering primarily to Tier-I vendors of Ashok Leyland, Mahindra, and M/s Haritha Seating Systems and focuses on sustainable growth through solar projects for clean energy and the adoption of advanced machinery and the latest technology for machining operations. Shri M. Prathap has been conferred with “Best Entrepreneur” award.</a:t>
            </a:r>
            <a:endParaRPr lang="en-US" sz="3000" b="1" cap="none" dirty="0">
              <a:latin typeface="Franklin Gothic Medium" panose="020B0603020102020204" pitchFamily="34" charset="0"/>
            </a:endParaRPr>
          </a:p>
        </p:txBody>
      </p:sp>
    </p:spTree>
    <p:extLst>
      <p:ext uri="{BB962C8B-B14F-4D97-AF65-F5344CB8AC3E}">
        <p14:creationId xmlns:p14="http://schemas.microsoft.com/office/powerpoint/2010/main" val="424711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FCB80-3780-AB7A-A545-AFF8596AFB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C06ADC-00C0-6C53-594B-94CA8E56002D}"/>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Bright Electro Process </a:t>
            </a:r>
            <a:endParaRPr lang="en-IN" sz="4800" b="1" dirty="0">
              <a:latin typeface="Franklin Gothic Medium" panose="020B0603020102020204" pitchFamily="34" charset="0"/>
            </a:endParaRPr>
          </a:p>
        </p:txBody>
      </p:sp>
      <p:pic>
        <p:nvPicPr>
          <p:cNvPr id="5" name="Content Placeholder 4">
            <a:extLst>
              <a:ext uri="{FF2B5EF4-FFF2-40B4-BE49-F238E27FC236}">
                <a16:creationId xmlns:a16="http://schemas.microsoft.com/office/drawing/2014/main" id="{18A9A6B2-B42F-5956-2127-C5E53844212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t="7396"/>
          <a:stretch>
            <a:fillRect/>
          </a:stretch>
        </p:blipFill>
        <p:spPr>
          <a:xfrm>
            <a:off x="361428" y="2505693"/>
            <a:ext cx="1906759" cy="2873827"/>
          </a:xfrm>
          <a:prstGeom prst="rect">
            <a:avLst/>
          </a:prstGeom>
          <a:ln w="57150" cap="sq" cmpd="tri">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89F3C96E-1D08-6A70-B399-F199EFA84F48}"/>
              </a:ext>
            </a:extLst>
          </p:cNvPr>
          <p:cNvPicPr>
            <a:picLocks noChangeAspect="1"/>
          </p:cNvPicPr>
          <p:nvPr/>
        </p:nvPicPr>
        <p:blipFill>
          <a:blip r:embed="rId4">
            <a:extLst>
              <a:ext uri="{28A0092B-C50C-407E-A947-70E740481C1C}">
                <a14:useLocalDpi xmlns:a14="http://schemas.microsoft.com/office/drawing/2010/main" val="0"/>
              </a:ext>
            </a:extLst>
          </a:blip>
          <a:srcRect t="11948" b="36104"/>
          <a:stretch>
            <a:fillRect/>
          </a:stretch>
        </p:blipFill>
        <p:spPr>
          <a:xfrm>
            <a:off x="2717471" y="2505693"/>
            <a:ext cx="4562103" cy="4049484"/>
          </a:xfrm>
          <a:prstGeom prst="rect">
            <a:avLst/>
          </a:prstGeom>
          <a:ln w="57150" cap="sq" cmpd="tri">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EC3AB69A-B16C-E606-4CDE-74F94372BB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42712" y="2505694"/>
            <a:ext cx="4203865" cy="4049483"/>
          </a:xfrm>
          <a:prstGeom prst="rect">
            <a:avLst/>
          </a:prstGeom>
          <a:ln w="57150" cap="sq" cmpd="tri">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E1FB2741-B7B9-E131-62B5-006BAB9CF626}"/>
              </a:ext>
            </a:extLst>
          </p:cNvPr>
          <p:cNvSpPr txBox="1"/>
          <p:nvPr/>
        </p:nvSpPr>
        <p:spPr>
          <a:xfrm>
            <a:off x="-11624" y="5402675"/>
            <a:ext cx="2729095" cy="430887"/>
          </a:xfrm>
          <a:prstGeom prst="rect">
            <a:avLst/>
          </a:prstGeom>
          <a:noFill/>
        </p:spPr>
        <p:txBody>
          <a:bodyPr wrap="square">
            <a:spAutoFit/>
          </a:bodyPr>
          <a:lstStyle/>
          <a:p>
            <a:r>
              <a:rPr lang="en-US" sz="2200" b="1" kern="0" dirty="0">
                <a:solidFill>
                  <a:srgbClr val="000000"/>
                </a:solidFill>
                <a:effectLst/>
                <a:latin typeface="Franklin Gothic Medium" panose="020B0603020102020204" pitchFamily="34" charset="0"/>
                <a:ea typeface="Batang" panose="02030600000101010101" pitchFamily="18" charset="-127"/>
              </a:rPr>
              <a:t>Smt. J. Rajalakshmi</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17765240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7113E-8E0D-89F2-5DEC-234EF8E1DC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F9BB97-9B1E-5CF8-7B2A-E7AE99BF9D67}"/>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Bright Electro Process </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7118EE26-1B25-178D-E09D-06FD6F94BCD5}"/>
              </a:ext>
            </a:extLst>
          </p:cNvPr>
          <p:cNvSpPr>
            <a:spLocks noGrp="1"/>
          </p:cNvSpPr>
          <p:nvPr>
            <p:ph idx="1"/>
          </p:nvPr>
        </p:nvSpPr>
        <p:spPr>
          <a:xfrm>
            <a:off x="197708" y="2356964"/>
            <a:ext cx="11825416" cy="4351338"/>
          </a:xfrm>
        </p:spPr>
        <p:txBody>
          <a:bodyPr>
            <a:noAutofit/>
          </a:bodyPr>
          <a:lstStyle/>
          <a:p>
            <a:pPr marL="0" indent="0" algn="just">
              <a:buNone/>
            </a:pPr>
            <a:r>
              <a:rPr lang="en-US" sz="3000" b="1" dirty="0">
                <a:latin typeface="Franklin Gothic Medium" panose="020B0603020102020204" pitchFamily="34" charset="0"/>
              </a:rPr>
              <a:t>M/s Bright Electro Process established in the year 2021 by Smt. J. Rajalakshmi with financial assistance of Rs.5.50 crore from TIIC. The unit is engaged in electroplating for automobile components, serving several leading automotive manufacturers and has implemented an advanced SCADA system for real-time data acquisition, visualization, and control of equipment and processes, ensuring superior quality and operational efficiency. The unit is certified under IATF No. 0541965 by TÜV SÜD Management Service GmbH within a short span. Smt. J. Rajalakshmi has been conferred with “Best Women Entrepreneur” award.</a:t>
            </a:r>
            <a:endParaRPr lang="en-IN" sz="3000" b="1" dirty="0">
              <a:latin typeface="Franklin Gothic Medium" panose="020B0603020102020204" pitchFamily="34" charset="0"/>
            </a:endParaRPr>
          </a:p>
        </p:txBody>
      </p:sp>
    </p:spTree>
    <p:extLst>
      <p:ext uri="{BB962C8B-B14F-4D97-AF65-F5344CB8AC3E}">
        <p14:creationId xmlns:p14="http://schemas.microsoft.com/office/powerpoint/2010/main" val="754407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CEDD3-B9DB-9973-0AD9-6FF002DA5C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9A89E8-924B-ED6E-B81F-DA4ACF0E6D62}"/>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Sri Win Electric</a:t>
            </a:r>
            <a:endParaRPr lang="en-IN" sz="48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79CD30F9-1426-390B-60E9-3D4DDD83A58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1481" y="2909454"/>
            <a:ext cx="2046712" cy="2921330"/>
          </a:xfrm>
          <a:prstGeom prst="rect">
            <a:avLst/>
          </a:prstGeom>
          <a:ln w="60325" cap="sq" cmpd="tri">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B96CE888-7E17-05A4-0DC5-06F20C3BD8D8}"/>
              </a:ext>
            </a:extLst>
          </p:cNvPr>
          <p:cNvPicPr>
            <a:picLocks noChangeAspect="1"/>
          </p:cNvPicPr>
          <p:nvPr/>
        </p:nvPicPr>
        <p:blipFill>
          <a:blip r:embed="rId3">
            <a:extLst>
              <a:ext uri="{28A0092B-C50C-407E-A947-70E740481C1C}">
                <a14:useLocalDpi xmlns:a14="http://schemas.microsoft.com/office/drawing/2010/main" val="0"/>
              </a:ext>
            </a:extLst>
          </a:blip>
          <a:srcRect t="11429" b="9137"/>
          <a:stretch>
            <a:fillRect/>
          </a:stretch>
        </p:blipFill>
        <p:spPr>
          <a:xfrm>
            <a:off x="2854655" y="2339438"/>
            <a:ext cx="4515344" cy="4168239"/>
          </a:xfrm>
          <a:prstGeom prst="rect">
            <a:avLst/>
          </a:prstGeom>
          <a:ln w="60325" cap="sq" cmpd="tri">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4AD13DD1-FF90-72AD-8430-1C49EDF4B5AD}"/>
              </a:ext>
            </a:extLst>
          </p:cNvPr>
          <p:cNvPicPr>
            <a:picLocks noChangeAspect="1"/>
          </p:cNvPicPr>
          <p:nvPr/>
        </p:nvPicPr>
        <p:blipFill>
          <a:blip r:embed="rId4">
            <a:extLst>
              <a:ext uri="{28A0092B-C50C-407E-A947-70E740481C1C}">
                <a14:useLocalDpi xmlns:a14="http://schemas.microsoft.com/office/drawing/2010/main" val="0"/>
              </a:ext>
            </a:extLst>
          </a:blip>
          <a:srcRect l="32143" r="21396"/>
          <a:stretch>
            <a:fillRect/>
          </a:stretch>
        </p:blipFill>
        <p:spPr>
          <a:xfrm>
            <a:off x="7766461" y="2339437"/>
            <a:ext cx="4014059" cy="4168240"/>
          </a:xfrm>
          <a:prstGeom prst="rect">
            <a:avLst/>
          </a:prstGeom>
          <a:ln w="60325" cap="sq" cmpd="tri">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E4C5F6D9-6FB3-46DA-AE86-489937FC2DF4}"/>
              </a:ext>
            </a:extLst>
          </p:cNvPr>
          <p:cNvSpPr txBox="1"/>
          <p:nvPr/>
        </p:nvSpPr>
        <p:spPr>
          <a:xfrm>
            <a:off x="-2966" y="5871748"/>
            <a:ext cx="2758041" cy="430887"/>
          </a:xfrm>
          <a:prstGeom prst="rect">
            <a:avLst/>
          </a:prstGeom>
          <a:noFill/>
        </p:spPr>
        <p:txBody>
          <a:bodyPr wrap="square">
            <a:spAutoFit/>
          </a:bodyPr>
          <a:lstStyle/>
          <a:p>
            <a:pPr algn="ctr"/>
            <a:r>
              <a:rPr lang="en-US" sz="2200" b="1" kern="0" dirty="0">
                <a:solidFill>
                  <a:srgbClr val="000000"/>
                </a:solidFill>
                <a:effectLst/>
                <a:latin typeface="Franklin Gothic Medium" panose="020B0603020102020204" pitchFamily="34" charset="0"/>
                <a:ea typeface="Batang" panose="02030600000101010101" pitchFamily="18" charset="-127"/>
              </a:rPr>
              <a:t>Shri B. Srinivasan</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420667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4247F-A9CE-FF33-143A-C8B66C9ED5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FE540-875A-B5C6-9C9A-990C52BB1CBE}"/>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Sri Win Electric</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4B24FAE9-5ABE-2ECF-E59F-E38132DF6ED9}"/>
              </a:ext>
            </a:extLst>
          </p:cNvPr>
          <p:cNvSpPr>
            <a:spLocks noGrp="1"/>
          </p:cNvSpPr>
          <p:nvPr>
            <p:ph idx="1"/>
          </p:nvPr>
        </p:nvSpPr>
        <p:spPr>
          <a:xfrm>
            <a:off x="197708" y="2356964"/>
            <a:ext cx="11825416" cy="4351338"/>
          </a:xfrm>
        </p:spPr>
        <p:txBody>
          <a:bodyPr>
            <a:noAutofit/>
          </a:bodyPr>
          <a:lstStyle/>
          <a:p>
            <a:pPr marL="0" indent="0" algn="just">
              <a:buNone/>
            </a:pPr>
            <a:r>
              <a:rPr lang="en-US" sz="2950" b="1" dirty="0">
                <a:latin typeface="Franklin Gothic Medium" panose="020B0603020102020204" pitchFamily="34" charset="0"/>
              </a:rPr>
              <a:t>M/s Sri Win Electric, established by Smt. A. Sakthi and Shri B. Srinivasan in the year 2018 with financial assistance of Rs.2.90 crore from TIIC. The company is manufacturing electrical circuit breakers, switches, switchgears, and vacuum interrupters. M/s Sri win Electric is ISO 9001:2015 certified for design, manufacturing, testing, and delivery of electrical products, the unit has introduced automatic control systems for vacuum circuit breakers, reflecting a strong focus on innovation and product reliability. The firm serves both domestic and international markets. Smt. A. Sakthi and Shri B. Srinivasan were being conferred with the “Best Exporting Unit” award.</a:t>
            </a:r>
            <a:endParaRPr lang="en-IN" sz="2950" b="1" dirty="0">
              <a:latin typeface="Franklin Gothic Medium" panose="020B0603020102020204" pitchFamily="34" charset="0"/>
            </a:endParaRPr>
          </a:p>
        </p:txBody>
      </p:sp>
    </p:spTree>
    <p:extLst>
      <p:ext uri="{BB962C8B-B14F-4D97-AF65-F5344CB8AC3E}">
        <p14:creationId xmlns:p14="http://schemas.microsoft.com/office/powerpoint/2010/main" val="1742836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9A99-F384-9EEC-D363-252A992D5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C32BE-8C1B-14F1-D5C3-E56C59DE8FDE}"/>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Veera Industries</a:t>
            </a:r>
            <a:endParaRPr lang="en-IN" sz="48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8BC329B9-9E96-D521-A723-A911D553D016}"/>
              </a:ext>
            </a:extLst>
          </p:cNvPr>
          <p:cNvPicPr>
            <a:picLocks noGrp="1" noChangeAspect="1"/>
          </p:cNvPicPr>
          <p:nvPr>
            <p:ph idx="1"/>
          </p:nvPr>
        </p:nvPicPr>
        <p:blipFill>
          <a:blip r:embed="rId2"/>
          <a:stretch>
            <a:fillRect/>
          </a:stretch>
        </p:blipFill>
        <p:spPr>
          <a:xfrm>
            <a:off x="459876" y="2588821"/>
            <a:ext cx="2483433" cy="3270682"/>
          </a:xfrm>
          <a:prstGeom prst="rect">
            <a:avLst/>
          </a:prstGeom>
          <a:ln w="60325" cap="sq" cmpd="tri">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101AE464-BA40-4D8C-A626-41296B32D630}"/>
              </a:ext>
            </a:extLst>
          </p:cNvPr>
          <p:cNvPicPr>
            <a:picLocks noChangeAspect="1"/>
          </p:cNvPicPr>
          <p:nvPr/>
        </p:nvPicPr>
        <p:blipFill>
          <a:blip r:embed="rId3"/>
          <a:stretch>
            <a:fillRect/>
          </a:stretch>
        </p:blipFill>
        <p:spPr>
          <a:xfrm>
            <a:off x="3313215" y="2588820"/>
            <a:ext cx="4144489" cy="3918858"/>
          </a:xfrm>
          <a:prstGeom prst="rect">
            <a:avLst/>
          </a:prstGeom>
          <a:ln w="60325" cap="sq" cmpd="tri">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DCE61471-8082-D2D2-5F23-0A6AF14CDD7D}"/>
              </a:ext>
            </a:extLst>
          </p:cNvPr>
          <p:cNvPicPr>
            <a:picLocks noChangeAspect="1"/>
          </p:cNvPicPr>
          <p:nvPr/>
        </p:nvPicPr>
        <p:blipFill>
          <a:blip r:embed="rId4"/>
          <a:stretch>
            <a:fillRect/>
          </a:stretch>
        </p:blipFill>
        <p:spPr>
          <a:xfrm>
            <a:off x="7827610" y="2588820"/>
            <a:ext cx="3904514" cy="3918858"/>
          </a:xfrm>
          <a:prstGeom prst="rect">
            <a:avLst/>
          </a:prstGeom>
          <a:ln w="60325" cmpd="tri">
            <a:solidFill>
              <a:srgbClr val="000000"/>
            </a:solidFill>
          </a:ln>
        </p:spPr>
      </p:pic>
      <p:sp>
        <p:nvSpPr>
          <p:cNvPr id="11" name="TextBox 10">
            <a:extLst>
              <a:ext uri="{FF2B5EF4-FFF2-40B4-BE49-F238E27FC236}">
                <a16:creationId xmlns:a16="http://schemas.microsoft.com/office/drawing/2014/main" id="{12BCC96B-7767-A439-98D6-0F3C4A996F1C}"/>
              </a:ext>
            </a:extLst>
          </p:cNvPr>
          <p:cNvSpPr txBox="1"/>
          <p:nvPr/>
        </p:nvSpPr>
        <p:spPr>
          <a:xfrm>
            <a:off x="8909" y="5919251"/>
            <a:ext cx="3221179" cy="430887"/>
          </a:xfrm>
          <a:prstGeom prst="rect">
            <a:avLst/>
          </a:prstGeom>
          <a:noFill/>
        </p:spPr>
        <p:txBody>
          <a:bodyPr wrap="square">
            <a:spAutoFit/>
          </a:bodyPr>
          <a:lstStyle/>
          <a:p>
            <a:pPr algn="ctr"/>
            <a:r>
              <a:rPr lang="en-US" sz="2200" b="1" kern="0" dirty="0">
                <a:solidFill>
                  <a:srgbClr val="000000"/>
                </a:solidFill>
                <a:effectLst/>
                <a:latin typeface="Franklin Gothic Medium" panose="020B0603020102020204" pitchFamily="34" charset="0"/>
                <a:ea typeface="Batang" panose="02030600000101010101" pitchFamily="18" charset="-127"/>
              </a:rPr>
              <a:t>Shri V. Sathish</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35217940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77CBD-2FDD-FA80-A09A-4961561325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A0C413-02CF-5724-D5BF-2655CAAD62CE}"/>
              </a:ext>
            </a:extLst>
          </p:cNvPr>
          <p:cNvSpPr>
            <a:spLocks noGrp="1"/>
          </p:cNvSpPr>
          <p:nvPr>
            <p:ph type="title"/>
          </p:nvPr>
        </p:nvSpPr>
        <p:spPr>
          <a:xfrm>
            <a:off x="71250" y="-11874"/>
            <a:ext cx="12089081" cy="2208809"/>
          </a:xfrm>
        </p:spPr>
        <p:txBody>
          <a:bodyPr>
            <a:noAutofit/>
          </a:bodyPr>
          <a:lstStyle/>
          <a:p>
            <a:pPr algn="ctr"/>
            <a:r>
              <a:rPr lang="en-US" sz="4800" b="1" dirty="0">
                <a:latin typeface="Franklin Gothic Medium" panose="020B0603020102020204" pitchFamily="34" charset="0"/>
              </a:rPr>
              <a:t>The </a:t>
            </a:r>
            <a:r>
              <a:rPr lang="en-US" sz="4800" b="1" dirty="0" err="1">
                <a:latin typeface="Franklin Gothic Medium" panose="020B0603020102020204" pitchFamily="34" charset="0"/>
              </a:rPr>
              <a:t>Tamilnadu</a:t>
            </a:r>
            <a:r>
              <a:rPr lang="en-US" sz="4800" b="1" dirty="0">
                <a:latin typeface="Franklin Gothic Medium" panose="020B0603020102020204" pitchFamily="34" charset="0"/>
              </a:rPr>
              <a:t> Industrial Investment Corporation Ltd. {TIIC}, </a:t>
            </a:r>
            <a:r>
              <a:rPr lang="en-US" sz="4800" b="1" cap="none" dirty="0">
                <a:latin typeface="Franklin Gothic Medium" panose="020B0603020102020204" pitchFamily="34" charset="0"/>
              </a:rPr>
              <a:t>Chennai</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Veera Industries</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4AD6B329-7CE9-4741-F9C6-3AF7D7159580}"/>
              </a:ext>
            </a:extLst>
          </p:cNvPr>
          <p:cNvSpPr>
            <a:spLocks noGrp="1"/>
          </p:cNvSpPr>
          <p:nvPr>
            <p:ph idx="1"/>
          </p:nvPr>
        </p:nvSpPr>
        <p:spPr>
          <a:xfrm>
            <a:off x="197708" y="2268185"/>
            <a:ext cx="11825416" cy="4511367"/>
          </a:xfrm>
        </p:spPr>
        <p:txBody>
          <a:bodyPr>
            <a:noAutofit/>
          </a:bodyPr>
          <a:lstStyle/>
          <a:p>
            <a:pPr marL="0" indent="0" algn="just">
              <a:buNone/>
            </a:pPr>
            <a:r>
              <a:rPr lang="en-US" sz="2950" b="1" dirty="0">
                <a:latin typeface="Franklin Gothic Medium" panose="020B0603020102020204" pitchFamily="34" charset="0"/>
              </a:rPr>
              <a:t>M/s Veera Industries was established in 2022 by Shri V. Sathish with financial assistance of Rs.3.87 crore from TIIC. The firm specializes in reprocessing waste plastics and HDPE pipes into high-quality recycled plastic granules, contributing significantly to environmental sustainability. The unit operates advanced facilities including HDPE Plastic Waste Washing Line, Plastic Granules Extruder, Plastic Mixer, and Plastic Grinder, ensuring efficient recycling and minimal waste generation. M/s Veera Industries aims to maximize recycling of plastic waste, reduce pollution, and promote a greener manufacturing ecosystem. Shri V. Sathish has been conferred with “Most Environment-Friendly Unit” award.</a:t>
            </a:r>
            <a:endParaRPr lang="en-IN" sz="2950" b="1" dirty="0">
              <a:latin typeface="Franklin Gothic Medium" panose="020B0603020102020204" pitchFamily="34" charset="0"/>
            </a:endParaRPr>
          </a:p>
        </p:txBody>
      </p:sp>
    </p:spTree>
    <p:extLst>
      <p:ext uri="{BB962C8B-B14F-4D97-AF65-F5344CB8AC3E}">
        <p14:creationId xmlns:p14="http://schemas.microsoft.com/office/powerpoint/2010/main" val="33977558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5FE82-8BDF-F0B0-0068-9C0FCA6306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D764F7-1D9B-C351-3553-6DC4CE9764D8}"/>
              </a:ext>
            </a:extLst>
          </p:cNvPr>
          <p:cNvSpPr>
            <a:spLocks noGrp="1"/>
          </p:cNvSpPr>
          <p:nvPr>
            <p:ph type="title"/>
          </p:nvPr>
        </p:nvSpPr>
        <p:spPr>
          <a:xfrm>
            <a:off x="71250" y="-11873"/>
            <a:ext cx="12089081" cy="1805047"/>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Desai Concrete Castings</a:t>
            </a:r>
            <a:endParaRPr lang="en-IN" sz="48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9983E9D1-4D38-49FC-BCD0-403B7A3D1E9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2238" y="2517570"/>
            <a:ext cx="2088007" cy="2660072"/>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416389D4-E477-471A-1567-0B98F0D34CF5}"/>
              </a:ext>
            </a:extLst>
          </p:cNvPr>
          <p:cNvPicPr>
            <a:picLocks noChangeAspect="1"/>
          </p:cNvPicPr>
          <p:nvPr/>
        </p:nvPicPr>
        <p:blipFill>
          <a:blip r:embed="rId3" cstate="print">
            <a:extLst>
              <a:ext uri="{28A0092B-C50C-407E-A947-70E740481C1C}">
                <a14:useLocalDpi xmlns:a14="http://schemas.microsoft.com/office/drawing/2010/main" val="0"/>
              </a:ext>
            </a:extLst>
          </a:blip>
          <a:srcRect t="27440" b="21363"/>
          <a:stretch>
            <a:fillRect/>
          </a:stretch>
        </p:blipFill>
        <p:spPr>
          <a:xfrm>
            <a:off x="3111339" y="2113810"/>
            <a:ext cx="8567069" cy="2054431"/>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86B5E115-6ECF-B5E2-1909-C7FB3060BB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11339" y="4417624"/>
            <a:ext cx="8567069" cy="2208809"/>
          </a:xfrm>
          <a:prstGeom prst="rect">
            <a:avLst/>
          </a:prstGeom>
          <a:ln w="57150" cap="sq" cmpd="thickThin">
            <a:solidFill>
              <a:srgbClr val="000000"/>
            </a:solidFill>
            <a:prstDash val="solid"/>
            <a:miter lim="800000"/>
          </a:ln>
          <a:effectLst>
            <a:innerShdw blurRad="76200">
              <a:srgbClr val="000000"/>
            </a:innerShdw>
          </a:effectLst>
        </p:spPr>
      </p:pic>
      <p:sp>
        <p:nvSpPr>
          <p:cNvPr id="3" name="TextBox 2">
            <a:extLst>
              <a:ext uri="{FF2B5EF4-FFF2-40B4-BE49-F238E27FC236}">
                <a16:creationId xmlns:a16="http://schemas.microsoft.com/office/drawing/2014/main" id="{B17FA9C3-BA64-7C0E-0B59-C05527D19FF8}"/>
              </a:ext>
            </a:extLst>
          </p:cNvPr>
          <p:cNvSpPr txBox="1"/>
          <p:nvPr/>
        </p:nvSpPr>
        <p:spPr>
          <a:xfrm>
            <a:off x="0" y="5248897"/>
            <a:ext cx="3111339" cy="646331"/>
          </a:xfrm>
          <a:prstGeom prst="rect">
            <a:avLst/>
          </a:prstGeom>
          <a:noFill/>
        </p:spPr>
        <p:txBody>
          <a:bodyPr wrap="square" rtlCol="0">
            <a:spAutoFit/>
          </a:bodyPr>
          <a:lstStyle/>
          <a:p>
            <a:pPr algn="ctr"/>
            <a:r>
              <a:rPr lang="en-US" b="1" dirty="0">
                <a:latin typeface="Franklin Gothic Medium" panose="020B0603020102020204" pitchFamily="34" charset="0"/>
              </a:rPr>
              <a:t>Shri </a:t>
            </a:r>
            <a:r>
              <a:rPr lang="en-US" b="1" dirty="0" err="1">
                <a:latin typeface="Franklin Gothic Medium" panose="020B0603020102020204" pitchFamily="34" charset="0"/>
              </a:rPr>
              <a:t>Narainrao</a:t>
            </a:r>
            <a:r>
              <a:rPr lang="en-US" b="1" dirty="0">
                <a:latin typeface="Franklin Gothic Medium" panose="020B0603020102020204" pitchFamily="34" charset="0"/>
              </a:rPr>
              <a:t> </a:t>
            </a:r>
            <a:r>
              <a:rPr lang="en-US" b="1" dirty="0" err="1">
                <a:latin typeface="Franklin Gothic Medium" panose="020B0603020102020204" pitchFamily="34" charset="0"/>
              </a:rPr>
              <a:t>Santobarao</a:t>
            </a:r>
            <a:r>
              <a:rPr lang="en-US" b="1" dirty="0">
                <a:latin typeface="Franklin Gothic Medium" panose="020B0603020102020204" pitchFamily="34" charset="0"/>
              </a:rPr>
              <a:t> Desai</a:t>
            </a:r>
            <a:endParaRPr lang="en-IN" dirty="0">
              <a:latin typeface="Franklin Gothic Medium" panose="020B0603020102020204" pitchFamily="34" charset="0"/>
            </a:endParaRPr>
          </a:p>
        </p:txBody>
      </p:sp>
    </p:spTree>
    <p:extLst>
      <p:ext uri="{BB962C8B-B14F-4D97-AF65-F5344CB8AC3E}">
        <p14:creationId xmlns:p14="http://schemas.microsoft.com/office/powerpoint/2010/main" val="3095168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81BC7-2C4B-5916-17CE-AF125B102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52392-4468-1D18-7490-81F36D3D1331}"/>
              </a:ext>
            </a:extLst>
          </p:cNvPr>
          <p:cNvSpPr>
            <a:spLocks noGrp="1"/>
          </p:cNvSpPr>
          <p:nvPr>
            <p:ph type="title"/>
          </p:nvPr>
        </p:nvSpPr>
        <p:spPr>
          <a:xfrm>
            <a:off x="71250" y="-11873"/>
            <a:ext cx="12089081" cy="1805047"/>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Desai Concrete Castings</a:t>
            </a:r>
            <a:endParaRPr lang="en-IN" sz="48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61F8BED4-9B47-F29C-D431-27FDB58588EC}"/>
              </a:ext>
            </a:extLst>
          </p:cNvPr>
          <p:cNvSpPr>
            <a:spLocks noGrp="1"/>
          </p:cNvSpPr>
          <p:nvPr>
            <p:ph idx="1"/>
          </p:nvPr>
        </p:nvSpPr>
        <p:spPr>
          <a:xfrm>
            <a:off x="237504" y="1959429"/>
            <a:ext cx="11614068" cy="4621292"/>
          </a:xfrm>
        </p:spPr>
        <p:txBody>
          <a:bodyPr>
            <a:noAutofit/>
          </a:bodyPr>
          <a:lstStyle/>
          <a:p>
            <a:pPr marL="0" indent="0" algn="just">
              <a:buNone/>
            </a:pPr>
            <a:r>
              <a:rPr lang="en-US" sz="2900" dirty="0">
                <a:latin typeface="Franklin Gothic Medium" panose="020B0603020102020204" pitchFamily="34" charset="0"/>
              </a:rPr>
              <a:t>M/s Desai Concrete Castings, established by Shri </a:t>
            </a:r>
            <a:r>
              <a:rPr lang="en-US" sz="2900" dirty="0" err="1">
                <a:latin typeface="Franklin Gothic Medium" panose="020B0603020102020204" pitchFamily="34" charset="0"/>
              </a:rPr>
              <a:t>Narainrao</a:t>
            </a:r>
            <a:r>
              <a:rPr lang="en-US" sz="2900" dirty="0">
                <a:latin typeface="Franklin Gothic Medium" panose="020B0603020102020204" pitchFamily="34" charset="0"/>
              </a:rPr>
              <a:t> </a:t>
            </a:r>
            <a:r>
              <a:rPr lang="en-US" sz="2900" dirty="0" err="1">
                <a:latin typeface="Franklin Gothic Medium" panose="020B0603020102020204" pitchFamily="34" charset="0"/>
              </a:rPr>
              <a:t>Santobarao</a:t>
            </a:r>
            <a:r>
              <a:rPr lang="en-US" sz="2900" dirty="0">
                <a:latin typeface="Franklin Gothic Medium" panose="020B0603020102020204" pitchFamily="34" charset="0"/>
              </a:rPr>
              <a:t> Desai in the year 2004 and availed financial assistance of Rs. 50 lakh from EDC Ltd., Goa during 2025-26. The unit is the largest manufacturer of premium exterior flooring products in Goa, and is renowned for introducing shot-blasted and anti-skid paver technology in the state. The unit has obtained </a:t>
            </a:r>
            <a:r>
              <a:rPr lang="en-IN" sz="2900" dirty="0">
                <a:latin typeface="Franklin Gothic Medium" panose="020B0603020102020204" pitchFamily="34" charset="0"/>
              </a:rPr>
              <a:t>ISO 9001: 2015 certification for </a:t>
            </a:r>
            <a:r>
              <a:rPr lang="en-US" sz="2900" dirty="0">
                <a:latin typeface="Franklin Gothic Medium" panose="020B0603020102020204" pitchFamily="34" charset="0"/>
              </a:rPr>
              <a:t>manufacturing and sale of concrete paving bricks, hollow bricks and precast concrete products.  The Company manufactures concrete cover spacers that are presently exported to nine countries, reflecting the group’s growing presence in global markets.  Shri </a:t>
            </a:r>
            <a:r>
              <a:rPr lang="en-US" sz="2900" dirty="0" err="1">
                <a:latin typeface="Franklin Gothic Medium" panose="020B0603020102020204" pitchFamily="34" charset="0"/>
              </a:rPr>
              <a:t>Narainrao</a:t>
            </a:r>
            <a:r>
              <a:rPr lang="en-US" sz="2900" dirty="0">
                <a:latin typeface="Franklin Gothic Medium" panose="020B0603020102020204" pitchFamily="34" charset="0"/>
              </a:rPr>
              <a:t> </a:t>
            </a:r>
            <a:r>
              <a:rPr lang="en-US" sz="2900" dirty="0" err="1">
                <a:latin typeface="Franklin Gothic Medium" panose="020B0603020102020204" pitchFamily="34" charset="0"/>
              </a:rPr>
              <a:t>Santobarao</a:t>
            </a:r>
            <a:r>
              <a:rPr lang="en-US" sz="2900" dirty="0">
                <a:latin typeface="Franklin Gothic Medium" panose="020B0603020102020204" pitchFamily="34" charset="0"/>
              </a:rPr>
              <a:t> Desai has been conferred with the “</a:t>
            </a:r>
            <a:r>
              <a:rPr lang="en-IN" sz="2900" dirty="0">
                <a:latin typeface="Franklin Gothic Medium" panose="020B0603020102020204" pitchFamily="34" charset="0"/>
              </a:rPr>
              <a:t>Best First Generation Entrepreneur” award.</a:t>
            </a:r>
          </a:p>
        </p:txBody>
      </p:sp>
    </p:spTree>
    <p:extLst>
      <p:ext uri="{BB962C8B-B14F-4D97-AF65-F5344CB8AC3E}">
        <p14:creationId xmlns:p14="http://schemas.microsoft.com/office/powerpoint/2010/main" val="29804684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E9DF5-C613-0007-88B1-205E0AAF32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4C7AD5-C86E-CFA8-2B76-8E485C6F0602}"/>
              </a:ext>
            </a:extLst>
          </p:cNvPr>
          <p:cNvSpPr>
            <a:spLocks noGrp="1"/>
          </p:cNvSpPr>
          <p:nvPr>
            <p:ph type="title"/>
          </p:nvPr>
        </p:nvSpPr>
        <p:spPr>
          <a:xfrm>
            <a:off x="273134" y="118754"/>
            <a:ext cx="11780321" cy="1508164"/>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Desai Beverages Pvt. Ltd.</a:t>
            </a:r>
            <a:endParaRPr lang="en-IN" sz="4800" b="1" dirty="0">
              <a:latin typeface="Franklin Gothic Medium" panose="020B0603020102020204" pitchFamily="34" charset="0"/>
            </a:endParaRPr>
          </a:p>
        </p:txBody>
      </p:sp>
      <p:pic>
        <p:nvPicPr>
          <p:cNvPr id="9" name="Picture 8">
            <a:extLst>
              <a:ext uri="{FF2B5EF4-FFF2-40B4-BE49-F238E27FC236}">
                <a16:creationId xmlns:a16="http://schemas.microsoft.com/office/drawing/2014/main" id="{197F884B-974A-B862-4070-151DFE6CC6DC}"/>
              </a:ext>
            </a:extLst>
          </p:cNvPr>
          <p:cNvPicPr>
            <a:picLocks noChangeAspect="1"/>
          </p:cNvPicPr>
          <p:nvPr/>
        </p:nvPicPr>
        <p:blipFill>
          <a:blip r:embed="rId2" cstate="print">
            <a:extLst>
              <a:ext uri="{28A0092B-C50C-407E-A947-70E740481C1C}">
                <a14:useLocalDpi xmlns:a14="http://schemas.microsoft.com/office/drawing/2010/main" val="0"/>
              </a:ext>
            </a:extLst>
          </a:blip>
          <a:srcRect l="4675" t="34406" b="3017"/>
          <a:stretch>
            <a:fillRect/>
          </a:stretch>
        </p:blipFill>
        <p:spPr>
          <a:xfrm>
            <a:off x="5890161" y="2030679"/>
            <a:ext cx="6032666" cy="1959714"/>
          </a:xfrm>
          <a:prstGeom prst="rect">
            <a:avLst/>
          </a:prstGeom>
          <a:ln w="5715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88F0733F-1C90-038C-8A22-EB5C5F135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0161" y="4266653"/>
            <a:ext cx="6032666" cy="2339439"/>
          </a:xfrm>
          <a:prstGeom prst="rect">
            <a:avLst/>
          </a:prstGeom>
          <a:ln w="57150" cap="sq" cmpd="thickThin">
            <a:solidFill>
              <a:srgbClr val="000000"/>
            </a:solidFill>
            <a:prstDash val="solid"/>
            <a:miter lim="800000"/>
          </a:ln>
          <a:effectLst>
            <a:innerShdw blurRad="76200">
              <a:srgbClr val="000000"/>
            </a:innerShdw>
          </a:effectLst>
        </p:spPr>
      </p:pic>
      <p:sp>
        <p:nvSpPr>
          <p:cNvPr id="13" name="TextBox 12">
            <a:extLst>
              <a:ext uri="{FF2B5EF4-FFF2-40B4-BE49-F238E27FC236}">
                <a16:creationId xmlns:a16="http://schemas.microsoft.com/office/drawing/2014/main" id="{9DDCA54C-4D4D-FF9B-4335-E15BDC702E26}"/>
              </a:ext>
            </a:extLst>
          </p:cNvPr>
          <p:cNvSpPr txBox="1"/>
          <p:nvPr/>
        </p:nvSpPr>
        <p:spPr>
          <a:xfrm>
            <a:off x="190005" y="5382933"/>
            <a:ext cx="2660073" cy="769441"/>
          </a:xfrm>
          <a:prstGeom prst="rect">
            <a:avLst/>
          </a:prstGeom>
          <a:noFill/>
        </p:spPr>
        <p:txBody>
          <a:bodyPr wrap="square">
            <a:spAutoFit/>
          </a:bodyPr>
          <a:lstStyle/>
          <a:p>
            <a:pPr algn="ctr"/>
            <a:r>
              <a:rPr lang="en-IN" sz="2200" dirty="0">
                <a:latin typeface="Franklin Gothic Medium" panose="020B0603020102020204" pitchFamily="34" charset="0"/>
              </a:rPr>
              <a:t>Smt. Gitanjali Govind Naik Desai</a:t>
            </a:r>
          </a:p>
        </p:txBody>
      </p:sp>
      <p:sp>
        <p:nvSpPr>
          <p:cNvPr id="15" name="TextBox 14">
            <a:extLst>
              <a:ext uri="{FF2B5EF4-FFF2-40B4-BE49-F238E27FC236}">
                <a16:creationId xmlns:a16="http://schemas.microsoft.com/office/drawing/2014/main" id="{A2E1259B-2D92-DAE2-6BEB-F430407E0279}"/>
              </a:ext>
            </a:extLst>
          </p:cNvPr>
          <p:cNvSpPr txBox="1"/>
          <p:nvPr/>
        </p:nvSpPr>
        <p:spPr>
          <a:xfrm>
            <a:off x="3040083" y="5414549"/>
            <a:ext cx="2660073" cy="769441"/>
          </a:xfrm>
          <a:prstGeom prst="rect">
            <a:avLst/>
          </a:prstGeom>
          <a:noFill/>
        </p:spPr>
        <p:txBody>
          <a:bodyPr wrap="square">
            <a:spAutoFit/>
          </a:bodyPr>
          <a:lstStyle/>
          <a:p>
            <a:pPr algn="ctr"/>
            <a:r>
              <a:rPr lang="en-IN" sz="2200" dirty="0">
                <a:latin typeface="Franklin Gothic Medium" panose="020B0603020102020204" pitchFamily="34" charset="0"/>
              </a:rPr>
              <a:t>Shri Govind Devappa Naik Desai </a:t>
            </a:r>
          </a:p>
        </p:txBody>
      </p:sp>
      <p:pic>
        <p:nvPicPr>
          <p:cNvPr id="8" name="Picture 7">
            <a:extLst>
              <a:ext uri="{FF2B5EF4-FFF2-40B4-BE49-F238E27FC236}">
                <a16:creationId xmlns:a16="http://schemas.microsoft.com/office/drawing/2014/main" id="{19A49507-F439-3582-7CCC-75E9C90E0F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038" y="2208810"/>
            <a:ext cx="2406039" cy="3158239"/>
          </a:xfrm>
          <a:prstGeom prst="rect">
            <a:avLst/>
          </a:prstGeom>
          <a:ln w="57150" cap="sq" cmpd="thickThin">
            <a:solidFill>
              <a:srgbClr val="000000"/>
            </a:solidFill>
            <a:prstDash val="solid"/>
            <a:miter lim="800000"/>
          </a:ln>
          <a:effectLst>
            <a:innerShdw blurRad="76200">
              <a:srgbClr val="000000"/>
            </a:innerShdw>
          </a:effectLst>
        </p:spPr>
      </p:pic>
      <p:pic>
        <p:nvPicPr>
          <p:cNvPr id="12" name="Picture 11">
            <a:extLst>
              <a:ext uri="{FF2B5EF4-FFF2-40B4-BE49-F238E27FC236}">
                <a16:creationId xmlns:a16="http://schemas.microsoft.com/office/drawing/2014/main" id="{A8C67834-5EC4-766B-C00F-8E46941A3D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0712" y="2208810"/>
            <a:ext cx="2308216" cy="3174123"/>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626033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B610D-50C1-9087-293A-06B3717D2A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DE403-252D-A202-348F-9198AE3A8C8D}"/>
              </a:ext>
            </a:extLst>
          </p:cNvPr>
          <p:cNvSpPr>
            <a:spLocks noGrp="1"/>
          </p:cNvSpPr>
          <p:nvPr>
            <p:ph type="title"/>
          </p:nvPr>
        </p:nvSpPr>
        <p:spPr>
          <a:xfrm>
            <a:off x="71250" y="-11873"/>
            <a:ext cx="12089081" cy="1805047"/>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Desai Beverages Pvt. Ltd.</a:t>
            </a:r>
            <a:endParaRPr lang="en-IN" sz="48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6BAEA987-3498-CEB8-5DD3-14F26C489709}"/>
              </a:ext>
            </a:extLst>
          </p:cNvPr>
          <p:cNvSpPr>
            <a:spLocks noGrp="1"/>
          </p:cNvSpPr>
          <p:nvPr>
            <p:ph idx="1"/>
          </p:nvPr>
        </p:nvSpPr>
        <p:spPr>
          <a:xfrm>
            <a:off x="237504" y="1876302"/>
            <a:ext cx="11614068" cy="4898571"/>
          </a:xfrm>
        </p:spPr>
        <p:txBody>
          <a:bodyPr>
            <a:noAutofit/>
          </a:bodyPr>
          <a:lstStyle/>
          <a:p>
            <a:pPr marL="0" indent="0" algn="just">
              <a:buNone/>
            </a:pPr>
            <a:r>
              <a:rPr lang="en-IN" sz="2700" dirty="0">
                <a:latin typeface="Franklin Gothic Medium" panose="020B0603020102020204" pitchFamily="34" charset="0"/>
              </a:rPr>
              <a:t>Smt. Gitanjali Govind Naik Desai and Shri Govind Devappa Naik Desai established M/s Desai Beverages Private Limited in the year 2008.  The company took financial assistance of Rs. 2.30 Crore and Rs.1 Crore in the years 2017 &amp; 2025 from EDC Ltd. Goa. The Company is engaged in the production of fruit juices and fruit drinks, which started commercial operations in 2019 and offers a diverse range of juices, including Mango, </a:t>
            </a:r>
            <a:r>
              <a:rPr lang="en-IN" sz="2700" dirty="0" err="1">
                <a:latin typeface="Franklin Gothic Medium" panose="020B0603020102020204" pitchFamily="34" charset="0"/>
              </a:rPr>
              <a:t>Nimbupani</a:t>
            </a:r>
            <a:r>
              <a:rPr lang="en-IN" sz="2700" dirty="0">
                <a:latin typeface="Franklin Gothic Medium" panose="020B0603020102020204" pitchFamily="34" charset="0"/>
              </a:rPr>
              <a:t>, Apple, Kokum, Litchi, and Orange etc. which aid in preserving these fruits. To ensure efficient distribution, DBPL has developed its own network of vehicles, enabling direct delivery to consumers across Goa.  The unit contributes to local employment and also supports regional agriculture by providing a market for various fruits.   Smt. Gitanjali Govind Naik Desai and Shri Govind Devappa Naik Desai </a:t>
            </a:r>
            <a:r>
              <a:rPr lang="en-US" sz="2700" dirty="0">
                <a:latin typeface="Franklin Gothic Medium" panose="020B0603020102020204" pitchFamily="34" charset="0"/>
              </a:rPr>
              <a:t>were being conferred with “Best Entrepreneur” award.</a:t>
            </a:r>
            <a:endParaRPr lang="en-IN" sz="2700" dirty="0">
              <a:latin typeface="Franklin Gothic Medium" panose="020B0603020102020204" pitchFamily="34" charset="0"/>
            </a:endParaRPr>
          </a:p>
          <a:p>
            <a:pPr marL="0" indent="0" algn="just">
              <a:buNone/>
            </a:pPr>
            <a:endParaRPr lang="en-IN" sz="2900" dirty="0">
              <a:latin typeface="Franklin Gothic Medium" panose="020B0603020102020204" pitchFamily="34" charset="0"/>
            </a:endParaRPr>
          </a:p>
        </p:txBody>
      </p:sp>
    </p:spTree>
    <p:extLst>
      <p:ext uri="{BB962C8B-B14F-4D97-AF65-F5344CB8AC3E}">
        <p14:creationId xmlns:p14="http://schemas.microsoft.com/office/powerpoint/2010/main" val="3428015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9A36B-A73F-3B66-0687-8B026F8C03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66093D-8AC5-C144-D286-678B91090EB3}"/>
              </a:ext>
            </a:extLst>
          </p:cNvPr>
          <p:cNvSpPr>
            <a:spLocks noGrp="1"/>
          </p:cNvSpPr>
          <p:nvPr>
            <p:ph type="title"/>
          </p:nvPr>
        </p:nvSpPr>
        <p:spPr>
          <a:xfrm>
            <a:off x="71250" y="-11873"/>
            <a:ext cx="12089081" cy="1805047"/>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IN" dirty="0"/>
              <a:t> </a:t>
            </a:r>
            <a:r>
              <a:rPr lang="en-IN" sz="4800" b="1" dirty="0" err="1">
                <a:latin typeface="Franklin Gothic Medium" panose="020B0603020102020204" pitchFamily="34" charset="0"/>
              </a:rPr>
              <a:t>Parsekar</a:t>
            </a:r>
            <a:r>
              <a:rPr lang="en-IN" sz="4800" b="1" dirty="0">
                <a:latin typeface="Franklin Gothic Medium" panose="020B0603020102020204" pitchFamily="34" charset="0"/>
              </a:rPr>
              <a:t> Foods Pvt Ltd. 	</a:t>
            </a:r>
          </a:p>
        </p:txBody>
      </p:sp>
      <p:pic>
        <p:nvPicPr>
          <p:cNvPr id="4" name="Content Placeholder 3">
            <a:extLst>
              <a:ext uri="{FF2B5EF4-FFF2-40B4-BE49-F238E27FC236}">
                <a16:creationId xmlns:a16="http://schemas.microsoft.com/office/drawing/2014/main" id="{DC3ABB9C-FA45-2A47-9346-2A41CE350C44}"/>
              </a:ext>
            </a:extLst>
          </p:cNvPr>
          <p:cNvPicPr>
            <a:picLocks noGrp="1" noChangeAspect="1"/>
          </p:cNvPicPr>
          <p:nvPr>
            <p:ph idx="1"/>
          </p:nvPr>
        </p:nvPicPr>
        <p:blipFill>
          <a:blip r:embed="rId2"/>
          <a:stretch>
            <a:fillRect/>
          </a:stretch>
        </p:blipFill>
        <p:spPr>
          <a:xfrm>
            <a:off x="412414" y="2119454"/>
            <a:ext cx="2746420" cy="3141313"/>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C330C51D-4BA6-2B74-AA2C-D12D5AA88CB8}"/>
              </a:ext>
            </a:extLst>
          </p:cNvPr>
          <p:cNvPicPr>
            <a:picLocks noChangeAspect="1"/>
          </p:cNvPicPr>
          <p:nvPr/>
        </p:nvPicPr>
        <p:blipFill>
          <a:blip r:embed="rId3"/>
          <a:stretch>
            <a:fillRect/>
          </a:stretch>
        </p:blipFill>
        <p:spPr>
          <a:xfrm>
            <a:off x="3609388" y="2119454"/>
            <a:ext cx="8170198" cy="2321917"/>
          </a:xfrm>
          <a:prstGeom prst="rect">
            <a:avLst/>
          </a:prstGeom>
          <a:ln w="5715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53309B01-3EC4-3C4C-5F6B-01C30F3BC976}"/>
              </a:ext>
            </a:extLst>
          </p:cNvPr>
          <p:cNvPicPr>
            <a:picLocks noChangeAspect="1"/>
          </p:cNvPicPr>
          <p:nvPr/>
        </p:nvPicPr>
        <p:blipFill>
          <a:blip r:embed="rId4"/>
          <a:srcRect l="14815"/>
          <a:stretch>
            <a:fillRect/>
          </a:stretch>
        </p:blipFill>
        <p:spPr>
          <a:xfrm>
            <a:off x="3609386" y="4678878"/>
            <a:ext cx="8170199" cy="1977247"/>
          </a:xfrm>
          <a:prstGeom prst="rect">
            <a:avLst/>
          </a:prstGeom>
          <a:ln w="57150" cap="sq" cmpd="thickThin">
            <a:solidFill>
              <a:srgbClr val="000000"/>
            </a:solidFill>
            <a:prstDash val="solid"/>
            <a:miter lim="800000"/>
          </a:ln>
          <a:effectLst>
            <a:innerShdw blurRad="76200">
              <a:srgbClr val="000000"/>
            </a:innerShdw>
          </a:effectLst>
        </p:spPr>
      </p:pic>
      <p:sp>
        <p:nvSpPr>
          <p:cNvPr id="13" name="TextBox 12">
            <a:extLst>
              <a:ext uri="{FF2B5EF4-FFF2-40B4-BE49-F238E27FC236}">
                <a16:creationId xmlns:a16="http://schemas.microsoft.com/office/drawing/2014/main" id="{C157BCC0-F188-65E0-2FC4-FD94CDF2D4BA}"/>
              </a:ext>
            </a:extLst>
          </p:cNvPr>
          <p:cNvSpPr txBox="1"/>
          <p:nvPr/>
        </p:nvSpPr>
        <p:spPr>
          <a:xfrm>
            <a:off x="8912" y="5349233"/>
            <a:ext cx="3470558" cy="769441"/>
          </a:xfrm>
          <a:prstGeom prst="rect">
            <a:avLst/>
          </a:prstGeom>
          <a:noFill/>
        </p:spPr>
        <p:txBody>
          <a:bodyPr wrap="square">
            <a:spAutoFit/>
          </a:bodyPr>
          <a:lstStyle/>
          <a:p>
            <a:pPr algn="ctr"/>
            <a:r>
              <a:rPr lang="en-IN" sz="2200" b="1" dirty="0">
                <a:latin typeface="Franklin Gothic Medium" panose="020B0603020102020204" pitchFamily="34" charset="0"/>
              </a:rPr>
              <a:t>Shri Prabhanjan S. </a:t>
            </a:r>
            <a:r>
              <a:rPr lang="en-IN" sz="2200" b="1" dirty="0" err="1">
                <a:latin typeface="Franklin Gothic Medium" panose="020B0603020102020204" pitchFamily="34" charset="0"/>
              </a:rPr>
              <a:t>Parsekar</a:t>
            </a:r>
            <a:r>
              <a:rPr lang="en-IN" sz="2200" b="1" dirty="0">
                <a:latin typeface="Franklin Gothic Medium" panose="020B0603020102020204" pitchFamily="34" charset="0"/>
              </a:rPr>
              <a:t> </a:t>
            </a:r>
            <a:endParaRPr lang="en-IN" sz="2200" b="1" dirty="0"/>
          </a:p>
        </p:txBody>
      </p:sp>
    </p:spTree>
    <p:extLst>
      <p:ext uri="{BB962C8B-B14F-4D97-AF65-F5344CB8AC3E}">
        <p14:creationId xmlns:p14="http://schemas.microsoft.com/office/powerpoint/2010/main" val="3221290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E8969-1810-177E-4797-EABE1B1D9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9B4648-3F57-9AFB-2C2C-DFBF4B40A387}"/>
              </a:ext>
            </a:extLst>
          </p:cNvPr>
          <p:cNvSpPr>
            <a:spLocks noGrp="1"/>
          </p:cNvSpPr>
          <p:nvPr>
            <p:ph type="title"/>
          </p:nvPr>
        </p:nvSpPr>
        <p:spPr>
          <a:xfrm>
            <a:off x="71250" y="-11873"/>
            <a:ext cx="12089081" cy="1805047"/>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IN" dirty="0"/>
              <a:t> </a:t>
            </a:r>
            <a:r>
              <a:rPr lang="en-IN" sz="4800" b="1" dirty="0" err="1">
                <a:latin typeface="Franklin Gothic Medium" panose="020B0603020102020204" pitchFamily="34" charset="0"/>
              </a:rPr>
              <a:t>Parsekar</a:t>
            </a:r>
            <a:r>
              <a:rPr lang="en-IN" sz="4800" b="1" dirty="0">
                <a:latin typeface="Franklin Gothic Medium" panose="020B0603020102020204" pitchFamily="34" charset="0"/>
              </a:rPr>
              <a:t> Foods Pvt Ltd. 	</a:t>
            </a:r>
          </a:p>
        </p:txBody>
      </p:sp>
      <p:sp>
        <p:nvSpPr>
          <p:cNvPr id="7" name="Content Placeholder 6">
            <a:extLst>
              <a:ext uri="{FF2B5EF4-FFF2-40B4-BE49-F238E27FC236}">
                <a16:creationId xmlns:a16="http://schemas.microsoft.com/office/drawing/2014/main" id="{B01D3EB6-642A-BE2D-9347-3FEF0FEFB507}"/>
              </a:ext>
            </a:extLst>
          </p:cNvPr>
          <p:cNvSpPr>
            <a:spLocks noGrp="1"/>
          </p:cNvSpPr>
          <p:nvPr>
            <p:ph idx="1"/>
          </p:nvPr>
        </p:nvSpPr>
        <p:spPr>
          <a:xfrm>
            <a:off x="237504" y="1876302"/>
            <a:ext cx="11614068" cy="4898571"/>
          </a:xfrm>
        </p:spPr>
        <p:txBody>
          <a:bodyPr>
            <a:noAutofit/>
          </a:bodyPr>
          <a:lstStyle/>
          <a:p>
            <a:pPr marL="0" indent="0" algn="just">
              <a:buNone/>
            </a:pPr>
            <a:r>
              <a:rPr lang="en-IN" sz="3000" dirty="0">
                <a:latin typeface="Franklin Gothic Medium" panose="020B0603020102020204" pitchFamily="34" charset="0"/>
              </a:rPr>
              <a:t>M/s </a:t>
            </a:r>
            <a:r>
              <a:rPr lang="en-IN" sz="3000" dirty="0" err="1">
                <a:latin typeface="Franklin Gothic Medium" panose="020B0603020102020204" pitchFamily="34" charset="0"/>
              </a:rPr>
              <a:t>Parsekar</a:t>
            </a:r>
            <a:r>
              <a:rPr lang="en-IN" sz="3000" dirty="0">
                <a:latin typeface="Franklin Gothic Medium" panose="020B0603020102020204" pitchFamily="34" charset="0"/>
              </a:rPr>
              <a:t> Foods </a:t>
            </a:r>
            <a:r>
              <a:rPr lang="en-IN" sz="3000" dirty="0" err="1">
                <a:latin typeface="Franklin Gothic Medium" panose="020B0603020102020204" pitchFamily="34" charset="0"/>
              </a:rPr>
              <a:t>Pvt.</a:t>
            </a:r>
            <a:r>
              <a:rPr lang="en-IN" sz="3000" dirty="0">
                <a:latin typeface="Franklin Gothic Medium" panose="020B0603020102020204" pitchFamily="34" charset="0"/>
              </a:rPr>
              <a:t> Ltd., founded by Shri Prabhanjan S. </a:t>
            </a:r>
            <a:r>
              <a:rPr lang="en-IN" sz="3000" dirty="0" err="1">
                <a:latin typeface="Franklin Gothic Medium" panose="020B0603020102020204" pitchFamily="34" charset="0"/>
              </a:rPr>
              <a:t>Parsekar</a:t>
            </a:r>
            <a:r>
              <a:rPr lang="en-IN" sz="3000" dirty="0">
                <a:latin typeface="Franklin Gothic Medium" panose="020B0603020102020204" pitchFamily="34" charset="0"/>
              </a:rPr>
              <a:t> in the year 1983 and availed financial assistance of Rs.49 lakhs in year 2023 from EDC Ltd., Goa. The company runs a modern chicken processing plant with a capacity of 1500 birds per hour, producing chilled and frozen poultry products with strict quality and freshness standards. It also converts poultry waste into high-value proteins and fats for pet food and fertilizers, reducing landfill use and protecting Goa’s environment. With advanced technology, strong quality control, and sustainable practices, M/s </a:t>
            </a:r>
            <a:r>
              <a:rPr lang="en-IN" sz="3000" dirty="0" err="1">
                <a:latin typeface="Franklin Gothic Medium" panose="020B0603020102020204" pitchFamily="34" charset="0"/>
              </a:rPr>
              <a:t>Parsekar</a:t>
            </a:r>
            <a:r>
              <a:rPr lang="en-IN" sz="3000" dirty="0">
                <a:latin typeface="Franklin Gothic Medium" panose="020B0603020102020204" pitchFamily="34" charset="0"/>
              </a:rPr>
              <a:t> Foods is a trusted industry name. The unit has obtained ISO 9001:2015 and CERT NO. QG-55977/0925 certification.  Shri Prabhanjan S. </a:t>
            </a:r>
            <a:r>
              <a:rPr lang="en-IN" sz="3000" dirty="0" err="1">
                <a:latin typeface="Franklin Gothic Medium" panose="020B0603020102020204" pitchFamily="34" charset="0"/>
              </a:rPr>
              <a:t>Parsekar</a:t>
            </a:r>
            <a:r>
              <a:rPr lang="en-IN" sz="3000" dirty="0">
                <a:latin typeface="Franklin Gothic Medium" panose="020B0603020102020204" pitchFamily="34" charset="0"/>
              </a:rPr>
              <a:t> has been conferred with “Most Environment Friendly Unit” award.</a:t>
            </a:r>
          </a:p>
          <a:p>
            <a:r>
              <a:rPr lang="en-IN" dirty="0"/>
              <a:t> </a:t>
            </a:r>
          </a:p>
          <a:p>
            <a:pPr marL="0" indent="0" algn="just">
              <a:buNone/>
            </a:pPr>
            <a:endParaRPr lang="en-IN" sz="2900" dirty="0">
              <a:latin typeface="Franklin Gothic Medium" panose="020B0603020102020204" pitchFamily="34" charset="0"/>
            </a:endParaRPr>
          </a:p>
        </p:txBody>
      </p:sp>
    </p:spTree>
    <p:extLst>
      <p:ext uri="{BB962C8B-B14F-4D97-AF65-F5344CB8AC3E}">
        <p14:creationId xmlns:p14="http://schemas.microsoft.com/office/powerpoint/2010/main" val="3247412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6D727-BA67-6E18-DE16-D22AD3F27C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F74659-6E04-1BF8-7596-7E730FEF18D7}"/>
              </a:ext>
            </a:extLst>
          </p:cNvPr>
          <p:cNvSpPr>
            <a:spLocks noGrp="1"/>
          </p:cNvSpPr>
          <p:nvPr>
            <p:ph type="title"/>
          </p:nvPr>
        </p:nvSpPr>
        <p:spPr>
          <a:xfrm>
            <a:off x="71250" y="-11873"/>
            <a:ext cx="12089081" cy="2177557"/>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3850" b="1" dirty="0">
                <a:latin typeface="Franklin Gothic Medium" panose="020B0603020102020204" pitchFamily="34" charset="0"/>
              </a:rPr>
              <a:t>Dr. Shweta Shriram Khandeparkar </a:t>
            </a:r>
            <a:br>
              <a:rPr lang="en-US" sz="3850" b="1" dirty="0">
                <a:latin typeface="Franklin Gothic Medium" panose="020B0603020102020204" pitchFamily="34" charset="0"/>
              </a:rPr>
            </a:br>
            <a:r>
              <a:rPr lang="en-US" sz="3850" b="1" dirty="0">
                <a:latin typeface="Franklin Gothic Medium" panose="020B0603020102020204" pitchFamily="34" charset="0"/>
              </a:rPr>
              <a:t>(Eye Care Centre)</a:t>
            </a:r>
            <a:endParaRPr lang="en-IN" sz="385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55C59F81-5A47-4AA0-F5C5-0777617A7A2C}"/>
              </a:ext>
            </a:extLst>
          </p:cNvPr>
          <p:cNvSpPr>
            <a:spLocks noGrp="1"/>
          </p:cNvSpPr>
          <p:nvPr>
            <p:ph idx="1"/>
          </p:nvPr>
        </p:nvSpPr>
        <p:spPr>
          <a:xfrm>
            <a:off x="237504" y="1876302"/>
            <a:ext cx="11614068" cy="4898571"/>
          </a:xfrm>
        </p:spPr>
        <p:txBody>
          <a:bodyPr>
            <a:noAutofit/>
          </a:bodyPr>
          <a:lstStyle/>
          <a:p>
            <a:pPr marL="0" indent="0">
              <a:buNone/>
            </a:pPr>
            <a:r>
              <a:rPr lang="en-IN" dirty="0"/>
              <a:t> </a:t>
            </a:r>
          </a:p>
          <a:p>
            <a:pPr marL="0" indent="0" algn="just">
              <a:buNone/>
            </a:pPr>
            <a:endParaRPr lang="en-IN" sz="2900" dirty="0">
              <a:latin typeface="Franklin Gothic Medium" panose="020B0603020102020204" pitchFamily="34" charset="0"/>
            </a:endParaRPr>
          </a:p>
        </p:txBody>
      </p:sp>
      <p:pic>
        <p:nvPicPr>
          <p:cNvPr id="4" name="Picture 3">
            <a:extLst>
              <a:ext uri="{FF2B5EF4-FFF2-40B4-BE49-F238E27FC236}">
                <a16:creationId xmlns:a16="http://schemas.microsoft.com/office/drawing/2014/main" id="{6D115E2B-C1AB-C177-D534-84715B2D6A2F}"/>
              </a:ext>
            </a:extLst>
          </p:cNvPr>
          <p:cNvPicPr>
            <a:picLocks noChangeAspect="1"/>
          </p:cNvPicPr>
          <p:nvPr/>
        </p:nvPicPr>
        <p:blipFill>
          <a:blip r:embed="rId2">
            <a:extLst>
              <a:ext uri="{28A0092B-C50C-407E-A947-70E740481C1C}">
                <a14:useLocalDpi xmlns:a14="http://schemas.microsoft.com/office/drawing/2010/main" val="0"/>
              </a:ext>
            </a:extLst>
          </a:blip>
          <a:srcRect l="9951" t="9828" r="12526" b="12046"/>
          <a:stretch>
            <a:fillRect/>
          </a:stretch>
        </p:blipFill>
        <p:spPr>
          <a:xfrm>
            <a:off x="411682" y="2529445"/>
            <a:ext cx="2082138" cy="2894122"/>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7F432514-666A-15EF-4E32-EFD17C6E891D}"/>
              </a:ext>
            </a:extLst>
          </p:cNvPr>
          <p:cNvPicPr>
            <a:picLocks noChangeAspect="1"/>
          </p:cNvPicPr>
          <p:nvPr/>
        </p:nvPicPr>
        <p:blipFill>
          <a:blip r:embed="rId3" cstate="print">
            <a:extLst>
              <a:ext uri="{28A0092B-C50C-407E-A947-70E740481C1C}">
                <a14:useLocalDpi xmlns:a14="http://schemas.microsoft.com/office/drawing/2010/main" val="0"/>
              </a:ext>
            </a:extLst>
          </a:blip>
          <a:srcRect t="11151" b="10072"/>
          <a:stretch>
            <a:fillRect/>
          </a:stretch>
        </p:blipFill>
        <p:spPr>
          <a:xfrm>
            <a:off x="2941129" y="2418347"/>
            <a:ext cx="3590300" cy="4243710"/>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E2E81654-4ED0-CB78-3E9A-EDBE2471EBA3}"/>
              </a:ext>
            </a:extLst>
          </p:cNvPr>
          <p:cNvPicPr>
            <a:picLocks noChangeAspect="1"/>
          </p:cNvPicPr>
          <p:nvPr/>
        </p:nvPicPr>
        <p:blipFill>
          <a:blip r:embed="rId4">
            <a:extLst>
              <a:ext uri="{28A0092B-C50C-407E-A947-70E740481C1C}">
                <a14:useLocalDpi xmlns:a14="http://schemas.microsoft.com/office/drawing/2010/main" val="0"/>
              </a:ext>
            </a:extLst>
          </a:blip>
          <a:srcRect r="15280"/>
          <a:stretch>
            <a:fillRect/>
          </a:stretch>
        </p:blipFill>
        <p:spPr>
          <a:xfrm>
            <a:off x="6863938" y="2412411"/>
            <a:ext cx="5090559" cy="4243710"/>
          </a:xfrm>
          <a:prstGeom prst="rect">
            <a:avLst/>
          </a:prstGeom>
          <a:ln w="57150" cap="sq" cmpd="thickThin">
            <a:solidFill>
              <a:srgbClr val="000000"/>
            </a:solidFill>
            <a:prstDash val="solid"/>
            <a:miter lim="800000"/>
          </a:ln>
          <a:effectLst>
            <a:innerShdw blurRad="76200">
              <a:srgbClr val="000000"/>
            </a:innerShdw>
          </a:effectLst>
        </p:spPr>
      </p:pic>
      <p:sp>
        <p:nvSpPr>
          <p:cNvPr id="11" name="TextBox 10">
            <a:extLst>
              <a:ext uri="{FF2B5EF4-FFF2-40B4-BE49-F238E27FC236}">
                <a16:creationId xmlns:a16="http://schemas.microsoft.com/office/drawing/2014/main" id="{51E9A273-536F-C608-D8AE-711654A02A76}"/>
              </a:ext>
            </a:extLst>
          </p:cNvPr>
          <p:cNvSpPr txBox="1"/>
          <p:nvPr/>
        </p:nvSpPr>
        <p:spPr>
          <a:xfrm>
            <a:off x="112817" y="5464963"/>
            <a:ext cx="2654134" cy="769441"/>
          </a:xfrm>
          <a:prstGeom prst="rect">
            <a:avLst/>
          </a:prstGeom>
          <a:noFill/>
        </p:spPr>
        <p:txBody>
          <a:bodyPr wrap="square">
            <a:spAutoFit/>
          </a:bodyPr>
          <a:lstStyle/>
          <a:p>
            <a:pPr algn="ctr"/>
            <a:r>
              <a:rPr lang="en-IN" sz="2200" b="1" i="0" u="none" strike="noStrike" baseline="0" dirty="0">
                <a:solidFill>
                  <a:srgbClr val="000000"/>
                </a:solidFill>
                <a:latin typeface="Franklin Gothic Medium" panose="020B0603020102020204" pitchFamily="34" charset="0"/>
              </a:rPr>
              <a:t>Dr. Shweta </a:t>
            </a:r>
            <a:r>
              <a:rPr lang="en-IN" sz="2200" b="1" i="0" u="none" strike="noStrike" baseline="0" dirty="0" err="1">
                <a:solidFill>
                  <a:srgbClr val="000000"/>
                </a:solidFill>
                <a:latin typeface="Franklin Gothic Medium" panose="020B0603020102020204" pitchFamily="34" charset="0"/>
              </a:rPr>
              <a:t>Shiram</a:t>
            </a:r>
            <a:r>
              <a:rPr lang="en-IN" sz="2200" b="1" i="0" u="none" strike="noStrike" baseline="0" dirty="0">
                <a:solidFill>
                  <a:srgbClr val="000000"/>
                </a:solidFill>
                <a:latin typeface="Franklin Gothic Medium" panose="020B0603020102020204" pitchFamily="34" charset="0"/>
              </a:rPr>
              <a:t> </a:t>
            </a:r>
            <a:r>
              <a:rPr lang="en-IN" sz="2200" b="1" i="0" u="none" strike="noStrike" baseline="0" dirty="0" err="1">
                <a:solidFill>
                  <a:srgbClr val="000000"/>
                </a:solidFill>
                <a:latin typeface="Franklin Gothic Medium" panose="020B0603020102020204" pitchFamily="34" charset="0"/>
              </a:rPr>
              <a:t>Khandepankar</a:t>
            </a:r>
            <a:r>
              <a:rPr lang="en-IN" sz="2200" b="1" i="0" u="none" strike="noStrike" baseline="0" dirty="0">
                <a:solidFill>
                  <a:srgbClr val="000000"/>
                </a:solidFill>
                <a:latin typeface="Franklin Gothic Medium" panose="020B0603020102020204" pitchFamily="34" charset="0"/>
              </a:rPr>
              <a:t> </a:t>
            </a:r>
          </a:p>
        </p:txBody>
      </p:sp>
    </p:spTree>
    <p:extLst>
      <p:ext uri="{BB962C8B-B14F-4D97-AF65-F5344CB8AC3E}">
        <p14:creationId xmlns:p14="http://schemas.microsoft.com/office/powerpoint/2010/main" val="9698567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94EB7E-9A48-DEA8-A2A2-34995429FC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D3B4C7-9488-A627-8AFF-56561C002702}"/>
              </a:ext>
            </a:extLst>
          </p:cNvPr>
          <p:cNvSpPr>
            <a:spLocks noGrp="1"/>
          </p:cNvSpPr>
          <p:nvPr>
            <p:ph type="title"/>
          </p:nvPr>
        </p:nvSpPr>
        <p:spPr>
          <a:xfrm>
            <a:off x="71250" y="-11873"/>
            <a:ext cx="12089081" cy="1805047"/>
          </a:xfrm>
        </p:spPr>
        <p:txBody>
          <a:bodyPr>
            <a:noAutofit/>
          </a:bodyPr>
          <a:lstStyle/>
          <a:p>
            <a:pPr algn="ctr"/>
            <a:r>
              <a:rPr lang="en-US" sz="5400" b="1" dirty="0">
                <a:latin typeface="Franklin Gothic Medium" panose="020B0603020102020204" pitchFamily="34" charset="0"/>
              </a:rPr>
              <a:t>EDC Ltd., Panaji Goa</a:t>
            </a:r>
            <a:br>
              <a:rPr lang="en-US" sz="4000" b="1" cap="none" dirty="0">
                <a:latin typeface="Franklin Gothic Medium" panose="020B0603020102020204" pitchFamily="34" charset="0"/>
              </a:rPr>
            </a:br>
            <a:r>
              <a:rPr lang="en-US" sz="1200" b="1" cap="none" dirty="0">
                <a:latin typeface="Franklin Gothic Medium" panose="020B0603020102020204" pitchFamily="34" charset="0"/>
              </a:rPr>
              <a:t>    </a:t>
            </a:r>
            <a:br>
              <a:rPr lang="en-US" sz="4000" b="1" cap="none" dirty="0">
                <a:latin typeface="Franklin Gothic Medium" panose="020B0603020102020204" pitchFamily="34" charset="0"/>
              </a:rPr>
            </a:br>
            <a:r>
              <a:rPr lang="en-US" sz="3200" b="1" cap="none" dirty="0">
                <a:latin typeface="Franklin Gothic Medium" panose="020B0603020102020204" pitchFamily="34" charset="0"/>
              </a:rPr>
              <a:t>M/</a:t>
            </a:r>
            <a:r>
              <a:rPr lang="en-US" sz="3200" b="1" dirty="0">
                <a:latin typeface="Franklin Gothic Medium" panose="020B0603020102020204" pitchFamily="34" charset="0"/>
              </a:rPr>
              <a:t>s Dr. Shweta Shriram Khandeparkar </a:t>
            </a:r>
            <a:br>
              <a:rPr lang="en-US" sz="3200" b="1" dirty="0">
                <a:latin typeface="Franklin Gothic Medium" panose="020B0603020102020204" pitchFamily="34" charset="0"/>
              </a:rPr>
            </a:br>
            <a:r>
              <a:rPr lang="en-US" sz="3200" b="1" dirty="0">
                <a:latin typeface="Franklin Gothic Medium" panose="020B0603020102020204" pitchFamily="34" charset="0"/>
              </a:rPr>
              <a:t>(Eye Care Centre)</a:t>
            </a:r>
            <a:endParaRPr lang="en-IN" sz="32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C8C9BD3A-602D-B572-AAC8-D99303567AB0}"/>
              </a:ext>
            </a:extLst>
          </p:cNvPr>
          <p:cNvSpPr>
            <a:spLocks noGrp="1"/>
          </p:cNvSpPr>
          <p:nvPr>
            <p:ph idx="1"/>
          </p:nvPr>
        </p:nvSpPr>
        <p:spPr>
          <a:xfrm>
            <a:off x="237504" y="1876302"/>
            <a:ext cx="11614068" cy="4898571"/>
          </a:xfrm>
        </p:spPr>
        <p:txBody>
          <a:bodyPr>
            <a:noAutofit/>
          </a:bodyPr>
          <a:lstStyle/>
          <a:p>
            <a:pPr marL="0" indent="0" algn="just">
              <a:buNone/>
            </a:pPr>
            <a:r>
              <a:rPr lang="en-IN" sz="3200" dirty="0">
                <a:latin typeface="Franklin Gothic Medium" panose="020B0603020102020204" pitchFamily="34" charset="0"/>
              </a:rPr>
              <a:t>Dr. Shweta Shriram </a:t>
            </a:r>
            <a:r>
              <a:rPr lang="en-IN" sz="3200" dirty="0" err="1">
                <a:latin typeface="Franklin Gothic Medium" panose="020B0603020102020204" pitchFamily="34" charset="0"/>
              </a:rPr>
              <a:t>Khandepankar</a:t>
            </a:r>
            <a:r>
              <a:rPr lang="en-IN" sz="3200" dirty="0">
                <a:latin typeface="Franklin Gothic Medium" panose="020B0603020102020204" pitchFamily="34" charset="0"/>
              </a:rPr>
              <a:t> established </a:t>
            </a:r>
            <a:r>
              <a:rPr lang="en-US" sz="3200" dirty="0">
                <a:latin typeface="Franklin Gothic Medium" panose="020B0603020102020204" pitchFamily="34" charset="0"/>
              </a:rPr>
              <a:t>M/s Dr. Shweta Shriram Khandeparkar (Eye Care Centre) in the year 2018 with financial assistance of </a:t>
            </a:r>
            <a:r>
              <a:rPr lang="en-IN" sz="3200" dirty="0">
                <a:latin typeface="Franklin Gothic Medium" panose="020B0603020102020204" pitchFamily="34" charset="0"/>
              </a:rPr>
              <a:t>Rs. 45.00 lakh for setting up ophthalmic clinic from EDC Ltd., Goa.  The unit specializes in all ophthalmic services including surgery in cataract, retina, glaucoma and other ophthalmic treatments.  The clinic offers the latest and best state of art medical equipment’s and facilities and is a leading </a:t>
            </a:r>
            <a:r>
              <a:rPr lang="en-IN" sz="3200" dirty="0" err="1">
                <a:latin typeface="Franklin Gothic Medium" panose="020B0603020102020204" pitchFamily="34" charset="0"/>
              </a:rPr>
              <a:t>center</a:t>
            </a:r>
            <a:r>
              <a:rPr lang="en-IN" sz="3200" dirty="0">
                <a:latin typeface="Franklin Gothic Medium" panose="020B0603020102020204" pitchFamily="34" charset="0"/>
              </a:rPr>
              <a:t> for all types of ophthalmic treatments in Goa.  She offers free services/camps to the needy patients in collaboration with NGO’s.   Dr. Shweta Shriram </a:t>
            </a:r>
            <a:r>
              <a:rPr lang="en-IN" sz="3200" dirty="0" err="1">
                <a:latin typeface="Franklin Gothic Medium" panose="020B0603020102020204" pitchFamily="34" charset="0"/>
              </a:rPr>
              <a:t>Khandepankar</a:t>
            </a:r>
            <a:r>
              <a:rPr lang="en-IN" sz="3200" dirty="0">
                <a:latin typeface="Franklin Gothic Medium" panose="020B0603020102020204" pitchFamily="34" charset="0"/>
              </a:rPr>
              <a:t> has been conferred with “Best Women Entrepreneur” award. </a:t>
            </a:r>
          </a:p>
          <a:p>
            <a:pPr marL="0" indent="0" algn="just">
              <a:buNone/>
            </a:pP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4215659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39C69-3802-49CB-526F-02392F4D14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814DB3-4E9D-0CE4-4F98-C1287AB149CF}"/>
              </a:ext>
            </a:extLst>
          </p:cNvPr>
          <p:cNvSpPr>
            <a:spLocks noGrp="1"/>
          </p:cNvSpPr>
          <p:nvPr>
            <p:ph type="title"/>
          </p:nvPr>
        </p:nvSpPr>
        <p:spPr>
          <a:xfrm>
            <a:off x="71250" y="-11873"/>
            <a:ext cx="12089081" cy="1805047"/>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b="1" cap="none" dirty="0">
                <a:latin typeface="Franklin Gothic Medium" panose="020B0603020102020204" pitchFamily="34" charset="0"/>
              </a:rPr>
              <a:t>M/</a:t>
            </a:r>
            <a:r>
              <a:rPr lang="en-US" b="1" dirty="0">
                <a:latin typeface="Franklin Gothic Medium" panose="020B0603020102020204" pitchFamily="34" charset="0"/>
              </a:rPr>
              <a:t>s</a:t>
            </a:r>
            <a:r>
              <a:rPr lang="en-US" dirty="0">
                <a:latin typeface="Franklin Gothic Medium" panose="020B0603020102020204" pitchFamily="34" charset="0"/>
              </a:rPr>
              <a:t> </a:t>
            </a:r>
            <a:r>
              <a:rPr lang="en-US" b="1" dirty="0">
                <a:latin typeface="Franklin Gothic Medium" panose="020B0603020102020204" pitchFamily="34" charset="0"/>
              </a:rPr>
              <a:t>Siddhivinayak Occupational Health Services</a:t>
            </a:r>
            <a:endParaRPr lang="en-IN"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463FE9D2-E90D-7650-5E66-4BC9D51E01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0015" y="2054988"/>
            <a:ext cx="2591469" cy="3668918"/>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01630F54-0B07-FF15-1022-18E26CCC90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5730" y="2054987"/>
            <a:ext cx="7786255" cy="4452691"/>
          </a:xfrm>
          <a:prstGeom prst="rect">
            <a:avLst/>
          </a:prstGeom>
          <a:ln w="57150" cap="sq" cmpd="thickThin">
            <a:solidFill>
              <a:srgbClr val="000000"/>
            </a:solidFill>
            <a:prstDash val="solid"/>
            <a:miter lim="800000"/>
          </a:ln>
          <a:effectLst>
            <a:innerShdw blurRad="76200">
              <a:srgbClr val="000000"/>
            </a:innerShdw>
          </a:effectLst>
        </p:spPr>
      </p:pic>
      <p:sp>
        <p:nvSpPr>
          <p:cNvPr id="9" name="TextBox 8">
            <a:extLst>
              <a:ext uri="{FF2B5EF4-FFF2-40B4-BE49-F238E27FC236}">
                <a16:creationId xmlns:a16="http://schemas.microsoft.com/office/drawing/2014/main" id="{BEAA4B26-969B-1210-66F3-3DF4DBA0EFD4}"/>
              </a:ext>
            </a:extLst>
          </p:cNvPr>
          <p:cNvSpPr txBox="1"/>
          <p:nvPr/>
        </p:nvSpPr>
        <p:spPr>
          <a:xfrm>
            <a:off x="190004" y="5788621"/>
            <a:ext cx="3408219" cy="769441"/>
          </a:xfrm>
          <a:prstGeom prst="rect">
            <a:avLst/>
          </a:prstGeom>
          <a:noFill/>
        </p:spPr>
        <p:txBody>
          <a:bodyPr wrap="square">
            <a:spAutoFit/>
          </a:bodyPr>
          <a:lstStyle/>
          <a:p>
            <a:pPr algn="ctr"/>
            <a:r>
              <a:rPr lang="en-US" sz="2200" b="1" dirty="0">
                <a:solidFill>
                  <a:srgbClr val="000000"/>
                </a:solidFill>
                <a:effectLst/>
                <a:latin typeface="Franklin Gothic Medium" panose="020B0603020102020204" pitchFamily="34" charset="0"/>
                <a:ea typeface="Times New Roman" panose="02020603050405020304" pitchFamily="18" charset="0"/>
              </a:rPr>
              <a:t>Smt. Sweta Vishwaraj </a:t>
            </a:r>
            <a:r>
              <a:rPr lang="en-US" sz="2200" b="1" dirty="0" err="1">
                <a:solidFill>
                  <a:srgbClr val="000000"/>
                </a:solidFill>
                <a:effectLst/>
                <a:latin typeface="Franklin Gothic Medium" panose="020B0603020102020204" pitchFamily="34" charset="0"/>
                <a:ea typeface="Times New Roman" panose="02020603050405020304" pitchFamily="18" charset="0"/>
              </a:rPr>
              <a:t>Mhalshekar</a:t>
            </a:r>
            <a:endParaRPr lang="en-IN" sz="2200" b="1" dirty="0">
              <a:latin typeface="Franklin Gothic Medium" panose="020B0603020102020204" pitchFamily="34" charset="0"/>
            </a:endParaRPr>
          </a:p>
        </p:txBody>
      </p:sp>
    </p:spTree>
    <p:extLst>
      <p:ext uri="{BB962C8B-B14F-4D97-AF65-F5344CB8AC3E}">
        <p14:creationId xmlns:p14="http://schemas.microsoft.com/office/powerpoint/2010/main" val="8229796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C82DF-495C-D7A7-D4C6-9BC506A326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657AC2-BF81-9406-08C2-305B102C7962}"/>
              </a:ext>
            </a:extLst>
          </p:cNvPr>
          <p:cNvSpPr>
            <a:spLocks noGrp="1"/>
          </p:cNvSpPr>
          <p:nvPr>
            <p:ph type="title"/>
          </p:nvPr>
        </p:nvSpPr>
        <p:spPr>
          <a:xfrm>
            <a:off x="71250" y="-47497"/>
            <a:ext cx="12089081" cy="1638792"/>
          </a:xfrm>
        </p:spPr>
        <p:txBody>
          <a:bodyPr>
            <a:noAutofit/>
          </a:bodyPr>
          <a:lstStyle/>
          <a:p>
            <a:pPr algn="ctr"/>
            <a:r>
              <a:rPr lang="en-US" sz="6400" b="1" dirty="0">
                <a:latin typeface="Franklin Gothic Medium" panose="020B0603020102020204" pitchFamily="34" charset="0"/>
              </a:rPr>
              <a:t>EDC Ltd., Panaji Goa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b="1" cap="none" dirty="0">
                <a:latin typeface="Franklin Gothic Medium" panose="020B0603020102020204" pitchFamily="34" charset="0"/>
              </a:rPr>
              <a:t>M/</a:t>
            </a:r>
            <a:r>
              <a:rPr lang="en-US" b="1" dirty="0">
                <a:latin typeface="Franklin Gothic Medium" panose="020B0603020102020204" pitchFamily="34" charset="0"/>
              </a:rPr>
              <a:t>s</a:t>
            </a:r>
            <a:r>
              <a:rPr lang="en-US" dirty="0">
                <a:latin typeface="Franklin Gothic Medium" panose="020B0603020102020204" pitchFamily="34" charset="0"/>
              </a:rPr>
              <a:t> </a:t>
            </a:r>
            <a:r>
              <a:rPr lang="en-US" b="1" dirty="0">
                <a:latin typeface="Franklin Gothic Medium" panose="020B0603020102020204" pitchFamily="34" charset="0"/>
              </a:rPr>
              <a:t>Siddhivinayak Occupational Health Services</a:t>
            </a:r>
            <a:endParaRPr lang="en-IN"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F93D3DC9-15B1-FA32-E009-890DD9F126F9}"/>
              </a:ext>
            </a:extLst>
          </p:cNvPr>
          <p:cNvSpPr>
            <a:spLocks noGrp="1"/>
          </p:cNvSpPr>
          <p:nvPr>
            <p:ph idx="1"/>
          </p:nvPr>
        </p:nvSpPr>
        <p:spPr>
          <a:xfrm>
            <a:off x="237504" y="1769424"/>
            <a:ext cx="11614068" cy="5088575"/>
          </a:xfrm>
        </p:spPr>
        <p:txBody>
          <a:bodyPr>
            <a:noAutofit/>
          </a:bodyPr>
          <a:lstStyle/>
          <a:p>
            <a:pPr marL="0" indent="0" algn="just">
              <a:lnSpc>
                <a:spcPct val="100000"/>
              </a:lnSpc>
              <a:spcBef>
                <a:spcPts val="0"/>
              </a:spcBef>
              <a:buNone/>
            </a:pPr>
            <a:r>
              <a:rPr lang="en-US" sz="2750" dirty="0">
                <a:latin typeface="Franklin Gothic Medium" panose="020B0603020102020204" pitchFamily="34" charset="0"/>
              </a:rPr>
              <a:t>M/s Siddhivinayak Occupational Health Services established by </a:t>
            </a:r>
            <a:r>
              <a:rPr lang="en-IN" sz="2750" dirty="0">
                <a:latin typeface="Franklin Gothic Medium" panose="020B0603020102020204" pitchFamily="34" charset="0"/>
              </a:rPr>
              <a:t>Smt. Sweta Vishwaraj </a:t>
            </a:r>
            <a:r>
              <a:rPr lang="en-IN" sz="2750" dirty="0" err="1">
                <a:latin typeface="Franklin Gothic Medium" panose="020B0603020102020204" pitchFamily="34" charset="0"/>
              </a:rPr>
              <a:t>Mhalshekar</a:t>
            </a:r>
            <a:r>
              <a:rPr lang="en-IN" sz="2750" dirty="0">
                <a:latin typeface="Franklin Gothic Medium" panose="020B0603020102020204" pitchFamily="34" charset="0"/>
              </a:rPr>
              <a:t> in the year 2016 and availed financial assistance of Rs.65.50 lakh from EDC Ltd. Goa in year 2023.  It started as an occupational health diagnostic unit with 4 employees and now grown into a two full-fledged state of the art units in North Goa and South Goa. The unit provide advanced, technology-driven corporate healthcare services focused on employee well-being at the workplace including services such as pre-employment and periodic medical examinations for various industries such as manufacturing, service, MNC’s, pharmaceuticals, Defence, PSU’s, government sector, etc. The unit has obtained ISO 9001:2015 certification for quality.  Smt. Sweta Vishwaraj </a:t>
            </a:r>
            <a:r>
              <a:rPr lang="en-IN" sz="2750" dirty="0" err="1">
                <a:latin typeface="Franklin Gothic Medium" panose="020B0603020102020204" pitchFamily="34" charset="0"/>
              </a:rPr>
              <a:t>Mhalshekar</a:t>
            </a:r>
            <a:r>
              <a:rPr lang="en-IN" sz="2750" dirty="0">
                <a:latin typeface="Franklin Gothic Medium" panose="020B0603020102020204" pitchFamily="34" charset="0"/>
              </a:rPr>
              <a:t> has been conferred with “Best Unit in Service Sector” award. </a:t>
            </a:r>
          </a:p>
          <a:p>
            <a:pPr marL="0" indent="0" algn="just">
              <a:buNone/>
            </a:pP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7248027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48D95-291A-0045-0940-1F09978B1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C680E-C138-AD59-85F0-C373860E464E}"/>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anose="020B0603020102020204" pitchFamily="34" charset="0"/>
              </a:rPr>
              <a:t>PIPDIC, Puducherry</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200" b="1" cap="none" dirty="0">
                <a:latin typeface="Franklin Gothic Medium" panose="020B0603020102020204" pitchFamily="34" charset="0"/>
              </a:rPr>
              <a:t>M/</a:t>
            </a:r>
            <a:r>
              <a:rPr lang="en-US" sz="4200" b="1" dirty="0">
                <a:latin typeface="Franklin Gothic Medium" panose="020B0603020102020204" pitchFamily="34" charset="0"/>
              </a:rPr>
              <a:t>s Fine Automotive &amp; Industrial Radiators Pvt. Ltd. </a:t>
            </a:r>
            <a:endParaRPr lang="en-IN" sz="42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F9864057-16A3-6C79-32F7-D00F136795E1}"/>
              </a:ext>
            </a:extLst>
          </p:cNvPr>
          <p:cNvPicPr>
            <a:picLocks noGrp="1" noChangeAspect="1"/>
          </p:cNvPicPr>
          <p:nvPr>
            <p:ph idx="1"/>
          </p:nvPr>
        </p:nvPicPr>
        <p:blipFill>
          <a:blip r:embed="rId2"/>
          <a:stretch>
            <a:fillRect/>
          </a:stretch>
        </p:blipFill>
        <p:spPr>
          <a:xfrm>
            <a:off x="653143" y="2283161"/>
            <a:ext cx="2488997" cy="3187403"/>
          </a:xfrm>
          <a:prstGeom prst="rect">
            <a:avLst/>
          </a:prstGeom>
          <a:ln w="57150" cap="sq" cmpd="thickThin">
            <a:solidFill>
              <a:srgbClr val="000000"/>
            </a:solidFill>
            <a:prstDash val="solid"/>
            <a:miter lim="800000"/>
          </a:ln>
          <a:effectLst>
            <a:innerShdw blurRad="76200">
              <a:srgbClr val="000000"/>
            </a:innerShdw>
          </a:effectLst>
        </p:spPr>
      </p:pic>
      <p:sp>
        <p:nvSpPr>
          <p:cNvPr id="4" name="TextBox 3">
            <a:extLst>
              <a:ext uri="{FF2B5EF4-FFF2-40B4-BE49-F238E27FC236}">
                <a16:creationId xmlns:a16="http://schemas.microsoft.com/office/drawing/2014/main" id="{7A0B651F-A005-0D80-B778-8B3C737E6EF1}"/>
              </a:ext>
            </a:extLst>
          </p:cNvPr>
          <p:cNvSpPr txBox="1"/>
          <p:nvPr/>
        </p:nvSpPr>
        <p:spPr>
          <a:xfrm>
            <a:off x="166250" y="5522024"/>
            <a:ext cx="3491347" cy="461665"/>
          </a:xfrm>
          <a:prstGeom prst="rect">
            <a:avLst/>
          </a:prstGeom>
          <a:noFill/>
        </p:spPr>
        <p:txBody>
          <a:bodyPr wrap="square" rtlCol="0">
            <a:spAutoFit/>
          </a:bodyPr>
          <a:lstStyle/>
          <a:p>
            <a:pPr algn="ctr"/>
            <a:r>
              <a:rPr lang="en-IN" sz="2400" b="1" dirty="0">
                <a:latin typeface="Franklin Gothic Book" panose="020B0503020102020204" pitchFamily="34" charset="0"/>
              </a:rPr>
              <a:t>Shri Chandra Shekar Nair</a:t>
            </a:r>
          </a:p>
        </p:txBody>
      </p:sp>
      <p:pic>
        <p:nvPicPr>
          <p:cNvPr id="5" name="Picture 4">
            <a:extLst>
              <a:ext uri="{FF2B5EF4-FFF2-40B4-BE49-F238E27FC236}">
                <a16:creationId xmlns:a16="http://schemas.microsoft.com/office/drawing/2014/main" id="{B5238F13-3CF9-4CA2-1D98-74857146C5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41330" y="2283161"/>
            <a:ext cx="3583057" cy="4154557"/>
          </a:xfrm>
          <a:prstGeom prst="rect">
            <a:avLst/>
          </a:prstGeom>
          <a:ln w="57150" cap="sq" cmpd="thickThin">
            <a:solidFill>
              <a:srgbClr val="000000"/>
            </a:solid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1D9A1A6F-ED4E-6DFD-B5A5-F5B26E14977D}"/>
              </a:ext>
            </a:extLst>
          </p:cNvPr>
          <p:cNvPicPr>
            <a:picLocks noChangeAspect="1"/>
          </p:cNvPicPr>
          <p:nvPr/>
        </p:nvPicPr>
        <p:blipFill>
          <a:blip r:embed="rId4"/>
          <a:stretch>
            <a:fillRect/>
          </a:stretch>
        </p:blipFill>
        <p:spPr>
          <a:xfrm>
            <a:off x="3850670" y="2283161"/>
            <a:ext cx="3975203" cy="4154557"/>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902493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A1A8A-C0BC-601C-835C-540CBF4A3C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ABADE6-29F8-69CA-1D3B-5229450DAB18}"/>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anose="020B0603020102020204" pitchFamily="34" charset="0"/>
              </a:rPr>
              <a:t>PIPDIC, Puducherry</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200" b="1" cap="none" dirty="0">
                <a:latin typeface="Franklin Gothic Medium" panose="020B0603020102020204" pitchFamily="34" charset="0"/>
              </a:rPr>
              <a:t>M/</a:t>
            </a:r>
            <a:r>
              <a:rPr lang="en-US" sz="4200" b="1" dirty="0">
                <a:latin typeface="Franklin Gothic Medium" panose="020B0603020102020204" pitchFamily="34" charset="0"/>
              </a:rPr>
              <a:t>s Fine Automotive &amp; Industrial Radiators Pvt. Ltd. </a:t>
            </a:r>
            <a:endParaRPr lang="en-IN" sz="42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8414BF8F-29EB-27C6-117B-217C6BDD158B}"/>
              </a:ext>
            </a:extLst>
          </p:cNvPr>
          <p:cNvSpPr>
            <a:spLocks noGrp="1"/>
          </p:cNvSpPr>
          <p:nvPr>
            <p:ph idx="1"/>
          </p:nvPr>
        </p:nvSpPr>
        <p:spPr>
          <a:xfrm>
            <a:off x="197708" y="2356964"/>
            <a:ext cx="11825416" cy="4351338"/>
          </a:xfrm>
        </p:spPr>
        <p:txBody>
          <a:bodyPr>
            <a:normAutofit/>
          </a:bodyPr>
          <a:lstStyle/>
          <a:p>
            <a:pPr marL="0" indent="0" algn="just">
              <a:buNone/>
            </a:pPr>
            <a:r>
              <a:rPr lang="en-US" dirty="0">
                <a:latin typeface="Franklin Gothic Medium" panose="020B0603020102020204" pitchFamily="34" charset="0"/>
              </a:rPr>
              <a:t>M/s Fine Automotive &amp; Industrial Radiators Pvt. Ltd., was established By Shri Chandra Shekar Nair with assistance from the PIPDIC.  The company is engaged in the design, manufacture and supply of industrial radiators, oil coolers, heat exchangers, and fabrication of MS, SS, and </a:t>
            </a:r>
            <a:r>
              <a:rPr lang="en-US" dirty="0" err="1">
                <a:latin typeface="Franklin Gothic Medium" panose="020B0603020102020204" pitchFamily="34" charset="0"/>
              </a:rPr>
              <a:t>aluminium</a:t>
            </a:r>
            <a:r>
              <a:rPr lang="en-US" dirty="0">
                <a:latin typeface="Franklin Gothic Medium" panose="020B0603020102020204" pitchFamily="34" charset="0"/>
              </a:rPr>
              <a:t> Fabricated components for Railways and other Industrial Applications. The unit is ISO 9001, ISO 3834-2 and EN 15085-2 certified, reflecting its commitment to world-class quality and manufacturing standards. With a state-of-the-art production facility and a skilled team, the company serves both domestic and international clients and has earned recognition for its engineering excellence and consistent performance in exports. Shri Chandra Shekar Nair has been conferred with the “Best Entrepreneur” award.</a:t>
            </a:r>
            <a:endParaRPr lang="en-IN" dirty="0">
              <a:latin typeface="Franklin Gothic Medium" panose="020B0603020102020204" pitchFamily="34" charset="0"/>
            </a:endParaRPr>
          </a:p>
        </p:txBody>
      </p:sp>
    </p:spTree>
    <p:extLst>
      <p:ext uri="{BB962C8B-B14F-4D97-AF65-F5344CB8AC3E}">
        <p14:creationId xmlns:p14="http://schemas.microsoft.com/office/powerpoint/2010/main" val="35228548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F94FA-7F01-0740-03D1-0968A172B6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AD5678-EBB2-62BF-EA6A-5FF00628959D}"/>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anose="020B0603020102020204" pitchFamily="34" charset="0"/>
              </a:rPr>
              <a:t>PIPDIC, Puducherry</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US" sz="4800" b="1" dirty="0" err="1">
                <a:latin typeface="Franklin Gothic Medium" panose="020B0603020102020204" pitchFamily="34" charset="0"/>
              </a:rPr>
              <a:t>Swashthik</a:t>
            </a:r>
            <a:r>
              <a:rPr lang="en-US" sz="4800" b="1" dirty="0">
                <a:latin typeface="Franklin Gothic Medium" panose="020B0603020102020204" pitchFamily="34" charset="0"/>
              </a:rPr>
              <a:t> </a:t>
            </a:r>
            <a:r>
              <a:rPr lang="en-US" sz="4800" b="1" dirty="0" err="1">
                <a:latin typeface="Franklin Gothic Medium" panose="020B0603020102020204" pitchFamily="34" charset="0"/>
              </a:rPr>
              <a:t>Plascon</a:t>
            </a:r>
            <a:r>
              <a:rPr lang="en-US" sz="4800" b="1" dirty="0">
                <a:latin typeface="Franklin Gothic Medium" panose="020B0603020102020204" pitchFamily="34" charset="0"/>
              </a:rPr>
              <a:t> Limited</a:t>
            </a:r>
            <a:endParaRPr lang="en-IN" sz="48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65966D75-9C95-D3F7-77DF-3091F8F6E017}"/>
              </a:ext>
            </a:extLst>
          </p:cNvPr>
          <p:cNvPicPr>
            <a:picLocks noGrp="1" noChangeAspect="1"/>
          </p:cNvPicPr>
          <p:nvPr>
            <p:ph idx="1"/>
          </p:nvPr>
        </p:nvPicPr>
        <p:blipFill>
          <a:blip r:embed="rId2"/>
          <a:srcRect l="62342" t="24626" r="9412" b="19632"/>
          <a:stretch>
            <a:fillRect/>
          </a:stretch>
        </p:blipFill>
        <p:spPr>
          <a:xfrm>
            <a:off x="510638" y="2473037"/>
            <a:ext cx="2185060" cy="2425535"/>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B86B8011-E5D4-F410-319C-64A094538226}"/>
              </a:ext>
            </a:extLst>
          </p:cNvPr>
          <p:cNvPicPr>
            <a:picLocks noChangeAspect="1"/>
          </p:cNvPicPr>
          <p:nvPr/>
        </p:nvPicPr>
        <p:blipFill>
          <a:blip r:embed="rId3"/>
          <a:stretch>
            <a:fillRect/>
          </a:stretch>
        </p:blipFill>
        <p:spPr>
          <a:xfrm>
            <a:off x="3160465" y="1959429"/>
            <a:ext cx="3852267" cy="4500748"/>
          </a:xfrm>
          <a:prstGeom prst="rect">
            <a:avLst/>
          </a:prstGeom>
          <a:ln w="57150" cap="sq" cmpd="thickThin">
            <a:solidFill>
              <a:srgbClr val="000000"/>
            </a:solidFill>
            <a:prstDash val="solid"/>
            <a:miter lim="800000"/>
          </a:ln>
          <a:effectLst>
            <a:innerShdw blurRad="76200">
              <a:srgbClr val="000000"/>
            </a:innerShdw>
          </a:effectLst>
        </p:spPr>
      </p:pic>
      <p:sp>
        <p:nvSpPr>
          <p:cNvPr id="9" name="TextBox 8">
            <a:extLst>
              <a:ext uri="{FF2B5EF4-FFF2-40B4-BE49-F238E27FC236}">
                <a16:creationId xmlns:a16="http://schemas.microsoft.com/office/drawing/2014/main" id="{21EE556D-CB33-D1D9-5086-9C3C1B789665}"/>
              </a:ext>
            </a:extLst>
          </p:cNvPr>
          <p:cNvSpPr txBox="1"/>
          <p:nvPr/>
        </p:nvSpPr>
        <p:spPr>
          <a:xfrm>
            <a:off x="8911" y="4963287"/>
            <a:ext cx="3054923" cy="369332"/>
          </a:xfrm>
          <a:prstGeom prst="rect">
            <a:avLst/>
          </a:prstGeom>
          <a:noFill/>
        </p:spPr>
        <p:txBody>
          <a:bodyPr wrap="square">
            <a:spAutoFit/>
          </a:bodyPr>
          <a:lstStyle/>
          <a:p>
            <a:pPr algn="ctr"/>
            <a:r>
              <a:rPr lang="en-US" sz="1800" b="1" kern="0" dirty="0">
                <a:solidFill>
                  <a:srgbClr val="000000"/>
                </a:solidFill>
                <a:effectLst/>
                <a:latin typeface="Franklin Gothic Medium" panose="020B0603020102020204" pitchFamily="34" charset="0"/>
                <a:ea typeface="Calibri" panose="020F0502020204030204" pitchFamily="34" charset="0"/>
              </a:rPr>
              <a:t>Shri </a:t>
            </a:r>
            <a:r>
              <a:rPr lang="en-US" sz="1800" b="1" kern="0" dirty="0">
                <a:solidFill>
                  <a:srgbClr val="000000"/>
                </a:solidFill>
                <a:effectLst/>
                <a:latin typeface="Franklin Gothic Medium" panose="020B0603020102020204" pitchFamily="34" charset="0"/>
                <a:ea typeface="Times New Roman" panose="02020603050405020304" pitchFamily="18" charset="0"/>
              </a:rPr>
              <a:t>P. Mahendra Kumar</a:t>
            </a:r>
            <a:endParaRPr lang="en-IN" dirty="0">
              <a:latin typeface="Franklin Gothic Medium" panose="020B0603020102020204" pitchFamily="34" charset="0"/>
            </a:endParaRPr>
          </a:p>
        </p:txBody>
      </p:sp>
      <p:pic>
        <p:nvPicPr>
          <p:cNvPr id="11" name="Picture 10">
            <a:extLst>
              <a:ext uri="{FF2B5EF4-FFF2-40B4-BE49-F238E27FC236}">
                <a16:creationId xmlns:a16="http://schemas.microsoft.com/office/drawing/2014/main" id="{56F16F91-3881-1139-6BA8-DAF8645F8675}"/>
              </a:ext>
            </a:extLst>
          </p:cNvPr>
          <p:cNvPicPr>
            <a:picLocks noChangeAspect="1"/>
          </p:cNvPicPr>
          <p:nvPr/>
        </p:nvPicPr>
        <p:blipFill>
          <a:blip r:embed="rId4"/>
          <a:srcRect l="1453" t="944" r="1803" b="2120"/>
          <a:stretch>
            <a:fillRect/>
          </a:stretch>
        </p:blipFill>
        <p:spPr>
          <a:xfrm>
            <a:off x="7291449" y="1959429"/>
            <a:ext cx="4389913" cy="4500748"/>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36664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5D5BB-FAFF-D896-0326-55D943A3C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6B30C-0FF1-69D7-3420-C363237AE231}"/>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anose="020B0603020102020204" pitchFamily="34" charset="0"/>
              </a:rPr>
              <a:t>PIPDIC, Puducherry</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US" sz="4800" b="1" dirty="0" err="1">
                <a:latin typeface="Franklin Gothic Medium" panose="020B0603020102020204" pitchFamily="34" charset="0"/>
              </a:rPr>
              <a:t>Swashthik</a:t>
            </a:r>
            <a:r>
              <a:rPr lang="en-US" sz="4800" b="1" dirty="0">
                <a:latin typeface="Franklin Gothic Medium" panose="020B0603020102020204" pitchFamily="34" charset="0"/>
              </a:rPr>
              <a:t> </a:t>
            </a:r>
            <a:r>
              <a:rPr lang="en-US" sz="4800" b="1" dirty="0" err="1">
                <a:latin typeface="Franklin Gothic Medium" panose="020B0603020102020204" pitchFamily="34" charset="0"/>
              </a:rPr>
              <a:t>Plascon</a:t>
            </a:r>
            <a:r>
              <a:rPr lang="en-US" sz="4800" b="1" dirty="0">
                <a:latin typeface="Franklin Gothic Medium" panose="020B0603020102020204" pitchFamily="34" charset="0"/>
              </a:rPr>
              <a:t> Limited</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6E52157D-799B-9D8E-7A91-55931023AC9B}"/>
              </a:ext>
            </a:extLst>
          </p:cNvPr>
          <p:cNvSpPr>
            <a:spLocks noGrp="1"/>
          </p:cNvSpPr>
          <p:nvPr>
            <p:ph idx="1"/>
          </p:nvPr>
        </p:nvSpPr>
        <p:spPr>
          <a:xfrm>
            <a:off x="197708" y="1959429"/>
            <a:ext cx="11825416" cy="4748873"/>
          </a:xfrm>
        </p:spPr>
        <p:txBody>
          <a:bodyPr>
            <a:noAutofit/>
          </a:bodyPr>
          <a:lstStyle/>
          <a:p>
            <a:pPr marL="0" indent="0" algn="just">
              <a:buNone/>
            </a:pPr>
            <a:r>
              <a:rPr lang="en-US" sz="3000" dirty="0">
                <a:latin typeface="Franklin Gothic Medium" panose="020B0603020102020204" pitchFamily="34" charset="0"/>
              </a:rPr>
              <a:t>M/s </a:t>
            </a:r>
            <a:r>
              <a:rPr lang="en-US" sz="3000" dirty="0" err="1">
                <a:latin typeface="Franklin Gothic Medium" panose="020B0603020102020204" pitchFamily="34" charset="0"/>
              </a:rPr>
              <a:t>Swashthik</a:t>
            </a:r>
            <a:r>
              <a:rPr lang="en-US" sz="3000" dirty="0">
                <a:latin typeface="Franklin Gothic Medium" panose="020B0603020102020204" pitchFamily="34" charset="0"/>
              </a:rPr>
              <a:t> </a:t>
            </a:r>
            <a:r>
              <a:rPr lang="en-US" sz="3000" dirty="0" err="1">
                <a:latin typeface="Franklin Gothic Medium" panose="020B0603020102020204" pitchFamily="34" charset="0"/>
              </a:rPr>
              <a:t>Plascon</a:t>
            </a:r>
            <a:r>
              <a:rPr lang="en-US" sz="3000" dirty="0">
                <a:latin typeface="Franklin Gothic Medium" panose="020B0603020102020204" pitchFamily="34" charset="0"/>
              </a:rPr>
              <a:t> Limited, was established by Shri P. Mahendra Kumar in the year 2007. The company is a prominent manufacturer and exporter of PET Bottles and PET Preforms for the Pharmaceutical, Beverage, and Surfactant industries. M/s </a:t>
            </a:r>
            <a:r>
              <a:rPr lang="en-US" sz="3000" dirty="0" err="1">
                <a:latin typeface="Franklin Gothic Medium" panose="020B0603020102020204" pitchFamily="34" charset="0"/>
              </a:rPr>
              <a:t>Swashthik</a:t>
            </a:r>
            <a:r>
              <a:rPr lang="en-US" sz="3000" dirty="0">
                <a:latin typeface="Franklin Gothic Medium" panose="020B0603020102020204" pitchFamily="34" charset="0"/>
              </a:rPr>
              <a:t> </a:t>
            </a:r>
            <a:r>
              <a:rPr lang="en-US" sz="3000" dirty="0" err="1">
                <a:latin typeface="Franklin Gothic Medium" panose="020B0603020102020204" pitchFamily="34" charset="0"/>
              </a:rPr>
              <a:t>Plascon</a:t>
            </a:r>
            <a:r>
              <a:rPr lang="en-US" sz="3000" dirty="0">
                <a:latin typeface="Franklin Gothic Medium" panose="020B0603020102020204" pitchFamily="34" charset="0"/>
              </a:rPr>
              <a:t> Limited is ISO 9001:2015 certified for the manufacturing and supply of its products, reflecting a strong commitment to sustainability by utilizing renewable energy to maintain an ecological balance. The unit is focused on making investments in infrastructure and technology to cater to its extensive client base across both domestic and international markets. Shri P. Mahendra Kumar, has been conferred with the “Best Entrepreneur” award.</a:t>
            </a:r>
            <a:endParaRPr lang="en-IN" sz="3000" dirty="0">
              <a:latin typeface="Franklin Gothic Medium" panose="020B0603020102020204" pitchFamily="34" charset="0"/>
            </a:endParaRPr>
          </a:p>
        </p:txBody>
      </p:sp>
    </p:spTree>
    <p:extLst>
      <p:ext uri="{BB962C8B-B14F-4D97-AF65-F5344CB8AC3E}">
        <p14:creationId xmlns:p14="http://schemas.microsoft.com/office/powerpoint/2010/main" val="21144687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B17D2-2775-5558-B390-1D9D69F25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7E979C-E560-8BA6-F5F1-C8491757AC23}"/>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anose="020B0603020102020204" pitchFamily="34" charset="0"/>
              </a:rPr>
              <a:t>PIPDIC, Puducherry</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The Flavors India Private Limited</a:t>
            </a:r>
            <a:endParaRPr lang="en-IN" sz="4800" b="1" dirty="0">
              <a:latin typeface="Franklin Gothic Medium" panose="020B0603020102020204" pitchFamily="34" charset="0"/>
            </a:endParaRPr>
          </a:p>
        </p:txBody>
      </p:sp>
      <p:pic>
        <p:nvPicPr>
          <p:cNvPr id="9" name="Picture 8">
            <a:extLst>
              <a:ext uri="{FF2B5EF4-FFF2-40B4-BE49-F238E27FC236}">
                <a16:creationId xmlns:a16="http://schemas.microsoft.com/office/drawing/2014/main" id="{029BED1F-6218-A8BE-1484-70AC8DA7C2F4}"/>
              </a:ext>
            </a:extLst>
          </p:cNvPr>
          <p:cNvPicPr>
            <a:picLocks noChangeAspect="1"/>
          </p:cNvPicPr>
          <p:nvPr/>
        </p:nvPicPr>
        <p:blipFill>
          <a:blip r:embed="rId2"/>
          <a:srcRect r="32362" b="48327"/>
          <a:stretch>
            <a:fillRect/>
          </a:stretch>
        </p:blipFill>
        <p:spPr>
          <a:xfrm>
            <a:off x="610472" y="2185061"/>
            <a:ext cx="2417736" cy="3182586"/>
          </a:xfrm>
          <a:prstGeom prst="rect">
            <a:avLst/>
          </a:prstGeom>
          <a:ln w="5715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72F526D8-410C-ED50-9237-AF634F9FC64E}"/>
              </a:ext>
            </a:extLst>
          </p:cNvPr>
          <p:cNvPicPr>
            <a:picLocks noChangeAspect="1"/>
          </p:cNvPicPr>
          <p:nvPr/>
        </p:nvPicPr>
        <p:blipFill>
          <a:blip r:embed="rId3"/>
          <a:srcRect l="16692" t="13853" r="35019" b="47013"/>
          <a:stretch>
            <a:fillRect/>
          </a:stretch>
        </p:blipFill>
        <p:spPr>
          <a:xfrm>
            <a:off x="3669477" y="2185061"/>
            <a:ext cx="2655242" cy="3182586"/>
          </a:xfrm>
          <a:prstGeom prst="rect">
            <a:avLst/>
          </a:prstGeom>
          <a:ln w="57150" cap="sq" cmpd="thickThin">
            <a:solidFill>
              <a:srgbClr val="000000"/>
            </a:solidFill>
            <a:prstDash val="solid"/>
            <a:miter lim="800000"/>
          </a:ln>
          <a:effectLst>
            <a:innerShdw blurRad="76200">
              <a:srgbClr val="000000"/>
            </a:innerShdw>
          </a:effectLst>
        </p:spPr>
      </p:pic>
      <p:sp>
        <p:nvSpPr>
          <p:cNvPr id="12" name="TextBox 11">
            <a:extLst>
              <a:ext uri="{FF2B5EF4-FFF2-40B4-BE49-F238E27FC236}">
                <a16:creationId xmlns:a16="http://schemas.microsoft.com/office/drawing/2014/main" id="{8836493E-AFF0-FC92-CCEE-1F3E59C5AD9D}"/>
              </a:ext>
            </a:extLst>
          </p:cNvPr>
          <p:cNvSpPr txBox="1"/>
          <p:nvPr/>
        </p:nvSpPr>
        <p:spPr>
          <a:xfrm>
            <a:off x="546264" y="5510151"/>
            <a:ext cx="2505694" cy="646331"/>
          </a:xfrm>
          <a:prstGeom prst="rect">
            <a:avLst/>
          </a:prstGeom>
          <a:noFill/>
        </p:spPr>
        <p:txBody>
          <a:bodyPr wrap="square" rtlCol="0">
            <a:spAutoFit/>
          </a:bodyPr>
          <a:lstStyle/>
          <a:p>
            <a:pPr algn="ctr"/>
            <a:r>
              <a:rPr lang="en-US" b="1" dirty="0">
                <a:latin typeface="Franklin Gothic Medium" panose="020B0603020102020204" pitchFamily="34" charset="0"/>
              </a:rPr>
              <a:t>Smt. Prabha </a:t>
            </a:r>
            <a:r>
              <a:rPr lang="en-US" b="1" dirty="0" err="1">
                <a:latin typeface="Franklin Gothic Medium" panose="020B0603020102020204" pitchFamily="34" charset="0"/>
              </a:rPr>
              <a:t>Sureender</a:t>
            </a:r>
            <a:endParaRPr lang="en-US" b="1" dirty="0">
              <a:latin typeface="Franklin Gothic Medium" panose="020B0603020102020204" pitchFamily="34" charset="0"/>
            </a:endParaRPr>
          </a:p>
          <a:p>
            <a:pPr algn="ctr"/>
            <a:r>
              <a:rPr lang="en-US" b="1" dirty="0">
                <a:latin typeface="Franklin Gothic Medium" panose="020B0603020102020204" pitchFamily="34" charset="0"/>
              </a:rPr>
              <a:t>Managing Director</a:t>
            </a:r>
            <a:endParaRPr lang="en-IN" b="1"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95ACA3E6-28D5-50F9-3757-355136712B05}"/>
              </a:ext>
            </a:extLst>
          </p:cNvPr>
          <p:cNvSpPr txBox="1"/>
          <p:nvPr/>
        </p:nvSpPr>
        <p:spPr>
          <a:xfrm>
            <a:off x="3714993" y="5448798"/>
            <a:ext cx="2505694" cy="646331"/>
          </a:xfrm>
          <a:prstGeom prst="rect">
            <a:avLst/>
          </a:prstGeom>
          <a:noFill/>
        </p:spPr>
        <p:txBody>
          <a:bodyPr wrap="square" rtlCol="0">
            <a:spAutoFit/>
          </a:bodyPr>
          <a:lstStyle/>
          <a:p>
            <a:pPr algn="ctr"/>
            <a:r>
              <a:rPr lang="en-US" b="1" dirty="0">
                <a:latin typeface="Franklin Gothic Medium" panose="020B0603020102020204" pitchFamily="34" charset="0"/>
              </a:rPr>
              <a:t>Dr. S. </a:t>
            </a:r>
            <a:r>
              <a:rPr lang="en-US" b="1" dirty="0" err="1">
                <a:latin typeface="Franklin Gothic Medium" panose="020B0603020102020204" pitchFamily="34" charset="0"/>
              </a:rPr>
              <a:t>Sureender</a:t>
            </a:r>
            <a:endParaRPr lang="en-US" b="1" dirty="0">
              <a:latin typeface="Franklin Gothic Medium" panose="020B0603020102020204" pitchFamily="34" charset="0"/>
            </a:endParaRPr>
          </a:p>
          <a:p>
            <a:pPr algn="ctr"/>
            <a:r>
              <a:rPr lang="en-US" b="1" dirty="0">
                <a:latin typeface="Franklin Gothic Medium" panose="020B0603020102020204" pitchFamily="34" charset="0"/>
              </a:rPr>
              <a:t>Director</a:t>
            </a:r>
            <a:endParaRPr lang="en-IN" b="1" dirty="0">
              <a:latin typeface="Franklin Gothic Medium" panose="020B0603020102020204" pitchFamily="34" charset="0"/>
            </a:endParaRPr>
          </a:p>
        </p:txBody>
      </p:sp>
      <p:pic>
        <p:nvPicPr>
          <p:cNvPr id="15" name="Picture 14">
            <a:extLst>
              <a:ext uri="{FF2B5EF4-FFF2-40B4-BE49-F238E27FC236}">
                <a16:creationId xmlns:a16="http://schemas.microsoft.com/office/drawing/2014/main" id="{B9C41CCA-E4D7-7885-4B66-FF9714BE8F5E}"/>
              </a:ext>
            </a:extLst>
          </p:cNvPr>
          <p:cNvPicPr>
            <a:picLocks noChangeAspect="1"/>
          </p:cNvPicPr>
          <p:nvPr/>
        </p:nvPicPr>
        <p:blipFill>
          <a:blip r:embed="rId4"/>
          <a:stretch>
            <a:fillRect/>
          </a:stretch>
        </p:blipFill>
        <p:spPr>
          <a:xfrm>
            <a:off x="6965988" y="2185062"/>
            <a:ext cx="4814161" cy="2090055"/>
          </a:xfrm>
          <a:prstGeom prst="rect">
            <a:avLst/>
          </a:prstGeom>
          <a:ln w="57150" cap="sq" cmpd="thickThin">
            <a:solidFill>
              <a:srgbClr val="000000"/>
            </a:solidFill>
            <a:prstDash val="solid"/>
            <a:miter lim="800000"/>
          </a:ln>
          <a:effectLst>
            <a:innerShdw blurRad="76200">
              <a:srgbClr val="000000"/>
            </a:innerShdw>
          </a:effectLst>
        </p:spPr>
      </p:pic>
      <p:pic>
        <p:nvPicPr>
          <p:cNvPr id="19" name="Picture 18">
            <a:extLst>
              <a:ext uri="{FF2B5EF4-FFF2-40B4-BE49-F238E27FC236}">
                <a16:creationId xmlns:a16="http://schemas.microsoft.com/office/drawing/2014/main" id="{A685A700-5BF6-E721-D7BB-CEB0B9980C1C}"/>
              </a:ext>
            </a:extLst>
          </p:cNvPr>
          <p:cNvPicPr>
            <a:picLocks noChangeAspect="1"/>
          </p:cNvPicPr>
          <p:nvPr/>
        </p:nvPicPr>
        <p:blipFill>
          <a:blip r:embed="rId5"/>
          <a:stretch>
            <a:fillRect/>
          </a:stretch>
        </p:blipFill>
        <p:spPr>
          <a:xfrm>
            <a:off x="6987754" y="4500751"/>
            <a:ext cx="4792395" cy="2049088"/>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506225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8D008-95E8-B61E-018B-A9F477DBED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8575FA-CE95-068F-5CE0-FB938B1EDF1F}"/>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anose="020B0603020102020204" pitchFamily="34" charset="0"/>
              </a:rPr>
              <a:t>PIPDIC, Puducherry</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The Flavors India Private Limited</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F6104667-AE98-43BE-6A2F-5917F6FD0775}"/>
              </a:ext>
            </a:extLst>
          </p:cNvPr>
          <p:cNvSpPr>
            <a:spLocks noGrp="1"/>
          </p:cNvSpPr>
          <p:nvPr>
            <p:ph idx="1"/>
          </p:nvPr>
        </p:nvSpPr>
        <p:spPr>
          <a:xfrm>
            <a:off x="197708" y="1959429"/>
            <a:ext cx="11825416" cy="4748873"/>
          </a:xfrm>
        </p:spPr>
        <p:txBody>
          <a:bodyPr>
            <a:noAutofit/>
          </a:bodyPr>
          <a:lstStyle/>
          <a:p>
            <a:pPr marL="0" indent="0" algn="just">
              <a:buNone/>
            </a:pPr>
            <a:r>
              <a:rPr lang="en-US" dirty="0">
                <a:latin typeface="Franklin Gothic Medium" panose="020B0603020102020204" pitchFamily="34" charset="0"/>
              </a:rPr>
              <a:t>M/s The Flavors India Private Limited, the second-generation entrepreneurship established in the year 1975 and led by Smt. Prabha </a:t>
            </a:r>
            <a:r>
              <a:rPr lang="en-US" dirty="0" err="1">
                <a:latin typeface="Franklin Gothic Medium" panose="020B0603020102020204" pitchFamily="34" charset="0"/>
              </a:rPr>
              <a:t>Sureender</a:t>
            </a:r>
            <a:r>
              <a:rPr lang="en-US" dirty="0">
                <a:latin typeface="Franklin Gothic Medium" panose="020B0603020102020204" pitchFamily="34" charset="0"/>
              </a:rPr>
              <a:t> and has received continuous infrastructure and expansion support from the PIPDIC since 1979. The company is manufacturing food </a:t>
            </a:r>
            <a:r>
              <a:rPr lang="en-US" dirty="0" err="1">
                <a:latin typeface="Franklin Gothic Medium" panose="020B0603020102020204" pitchFamily="34" charset="0"/>
              </a:rPr>
              <a:t>flavours</a:t>
            </a:r>
            <a:r>
              <a:rPr lang="en-US" dirty="0">
                <a:latin typeface="Franklin Gothic Medium" panose="020B0603020102020204" pitchFamily="34" charset="0"/>
              </a:rPr>
              <a:t>, caramel, food </a:t>
            </a:r>
            <a:r>
              <a:rPr lang="en-US" dirty="0" err="1">
                <a:latin typeface="Franklin Gothic Medium" panose="020B0603020102020204" pitchFamily="34" charset="0"/>
              </a:rPr>
              <a:t>colours</a:t>
            </a:r>
            <a:r>
              <a:rPr lang="en-US" dirty="0">
                <a:latin typeface="Franklin Gothic Medium" panose="020B0603020102020204" pitchFamily="34" charset="0"/>
              </a:rPr>
              <a:t>, and liquid preservatives. M/s The Flavors India is ISO 9001:2015 certified for its quality management systems and has also achieved ZED Bronze certification, reflecting a strong focus on operational excellence and quality. The Company have been conferred with the "Good Industrial Relations Award" by the </a:t>
            </a:r>
            <a:r>
              <a:rPr lang="en-US" dirty="0" err="1">
                <a:latin typeface="Franklin Gothic Medium" panose="020B0603020102020204" pitchFamily="34" charset="0"/>
              </a:rPr>
              <a:t>Labour</a:t>
            </a:r>
            <a:r>
              <a:rPr lang="en-US" dirty="0">
                <a:latin typeface="Franklin Gothic Medium" panose="020B0603020102020204" pitchFamily="34" charset="0"/>
              </a:rPr>
              <a:t> Dept., Government of Puducherry. The firm serves both domestic and international markets, successfully exporting its products to 14 countries. Smt. Prabha </a:t>
            </a:r>
            <a:r>
              <a:rPr lang="en-US" dirty="0" err="1">
                <a:latin typeface="Franklin Gothic Medium" panose="020B0603020102020204" pitchFamily="34" charset="0"/>
              </a:rPr>
              <a:t>Sureender</a:t>
            </a:r>
            <a:r>
              <a:rPr lang="en-US" dirty="0">
                <a:latin typeface="Franklin Gothic Medium" panose="020B0603020102020204" pitchFamily="34" charset="0"/>
              </a:rPr>
              <a:t> is conferred with the “Best Exporting Unit” award.  </a:t>
            </a:r>
            <a:endParaRPr lang="en-IN" dirty="0">
              <a:latin typeface="Franklin Gothic Medium" panose="020B0603020102020204" pitchFamily="34" charset="0"/>
            </a:endParaRPr>
          </a:p>
        </p:txBody>
      </p:sp>
    </p:spTree>
    <p:extLst>
      <p:ext uri="{BB962C8B-B14F-4D97-AF65-F5344CB8AC3E}">
        <p14:creationId xmlns:p14="http://schemas.microsoft.com/office/powerpoint/2010/main" val="8464262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45BEC-B7D0-4737-410F-3CB36D9301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F8AC1-ACFF-5848-44BF-6083F337CF2B}"/>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Altron Digital Systems Pvt Ltd</a:t>
            </a:r>
            <a:endParaRPr lang="en-IN" sz="48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AFEDB2F1-7BA0-6E31-0EE7-7374C1345609}"/>
              </a:ext>
            </a:extLst>
          </p:cNvPr>
          <p:cNvPicPr>
            <a:picLocks noGrp="1" noChangeAspect="1"/>
          </p:cNvPicPr>
          <p:nvPr>
            <p:ph idx="1"/>
          </p:nvPr>
        </p:nvPicPr>
        <p:blipFill>
          <a:blip r:embed="rId2"/>
          <a:stretch>
            <a:fillRect/>
          </a:stretch>
        </p:blipFill>
        <p:spPr>
          <a:xfrm>
            <a:off x="517408" y="2290603"/>
            <a:ext cx="2914562" cy="3017666"/>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2D0D8AE1-4070-409F-5962-D64EDA268B19}"/>
              </a:ext>
            </a:extLst>
          </p:cNvPr>
          <p:cNvPicPr>
            <a:picLocks noChangeAspect="1"/>
          </p:cNvPicPr>
          <p:nvPr/>
        </p:nvPicPr>
        <p:blipFill>
          <a:blip r:embed="rId3"/>
          <a:srcRect l="9968" t="16361" r="11604" b="15871"/>
          <a:stretch>
            <a:fillRect/>
          </a:stretch>
        </p:blipFill>
        <p:spPr>
          <a:xfrm>
            <a:off x="4301305" y="2290603"/>
            <a:ext cx="3061398" cy="3753938"/>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6C232351-895B-B8EE-6D68-E699A3F762B7}"/>
              </a:ext>
            </a:extLst>
          </p:cNvPr>
          <p:cNvPicPr>
            <a:picLocks noChangeAspect="1"/>
          </p:cNvPicPr>
          <p:nvPr/>
        </p:nvPicPr>
        <p:blipFill>
          <a:blip r:embed="rId4">
            <a:extLst>
              <a:ext uri="{28A0092B-C50C-407E-A947-70E740481C1C}">
                <a14:useLocalDpi xmlns:a14="http://schemas.microsoft.com/office/drawing/2010/main" val="0"/>
              </a:ext>
            </a:extLst>
          </a:blip>
          <a:srcRect l="18555" t="13160" r="15781" b="11688"/>
          <a:stretch>
            <a:fillRect/>
          </a:stretch>
        </p:blipFill>
        <p:spPr>
          <a:xfrm>
            <a:off x="8262559" y="2302478"/>
            <a:ext cx="3482143" cy="3753938"/>
          </a:xfrm>
          <a:prstGeom prst="rect">
            <a:avLst/>
          </a:prstGeom>
          <a:ln w="5715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38560118-D70B-1C8F-44DD-CD4499C105BA}"/>
              </a:ext>
            </a:extLst>
          </p:cNvPr>
          <p:cNvSpPr txBox="1"/>
          <p:nvPr/>
        </p:nvSpPr>
        <p:spPr>
          <a:xfrm>
            <a:off x="31669" y="5391401"/>
            <a:ext cx="3839687" cy="523220"/>
          </a:xfrm>
          <a:prstGeom prst="rect">
            <a:avLst/>
          </a:prstGeom>
          <a:noFill/>
        </p:spPr>
        <p:txBody>
          <a:bodyPr wrap="square" rtlCol="0">
            <a:spAutoFit/>
          </a:bodyPr>
          <a:lstStyle/>
          <a:p>
            <a:pPr algn="ctr"/>
            <a:r>
              <a:rPr lang="en-US" sz="2800" dirty="0">
                <a:latin typeface="Franklin Gothic Medium" panose="020B0603020102020204" pitchFamily="34" charset="0"/>
              </a:rPr>
              <a:t>Shri Pramod K</a:t>
            </a:r>
            <a:endParaRPr lang="en-IN" sz="2800" dirty="0">
              <a:latin typeface="Franklin Gothic Medium" panose="020B0603020102020204" pitchFamily="34" charset="0"/>
            </a:endParaRPr>
          </a:p>
        </p:txBody>
      </p:sp>
    </p:spTree>
    <p:extLst>
      <p:ext uri="{BB962C8B-B14F-4D97-AF65-F5344CB8AC3E}">
        <p14:creationId xmlns:p14="http://schemas.microsoft.com/office/powerpoint/2010/main" val="10164986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D6B50-0AA9-E9C1-B47A-B4CC85963E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C0AF41-1B4E-8930-9F68-D760A1483463}"/>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Altron Digital Systems Pvt Ltd</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266E38A4-96ED-3849-0F7A-FEB0DE0FDA05}"/>
              </a:ext>
            </a:extLst>
          </p:cNvPr>
          <p:cNvSpPr>
            <a:spLocks noGrp="1"/>
          </p:cNvSpPr>
          <p:nvPr>
            <p:ph idx="1"/>
          </p:nvPr>
        </p:nvSpPr>
        <p:spPr>
          <a:xfrm>
            <a:off x="197708" y="2375065"/>
            <a:ext cx="11825416" cy="4333237"/>
          </a:xfrm>
        </p:spPr>
        <p:txBody>
          <a:bodyPr>
            <a:noAutofit/>
          </a:bodyPr>
          <a:lstStyle/>
          <a:p>
            <a:pPr marL="0" indent="0" algn="just">
              <a:buNone/>
            </a:pPr>
            <a:endParaRPr lang="en-IN" sz="3200" b="1" dirty="0">
              <a:latin typeface="Franklin Gothic Medium" panose="020B0603020102020204" pitchFamily="34" charset="0"/>
            </a:endParaRPr>
          </a:p>
          <a:p>
            <a:pPr marL="0" indent="0" algn="just">
              <a:buNone/>
            </a:pPr>
            <a:r>
              <a:rPr lang="en-IN" sz="3200" b="1" dirty="0">
                <a:latin typeface="Franklin Gothic Medium" panose="020B0603020102020204" pitchFamily="34" charset="0"/>
              </a:rPr>
              <a:t>Shri Pramod K established M/s Altron Digital Systems Pvt Ltd and availed financial assistance of Rs.1 Crore from KFC in the year 2023.  The unit specializing in manufacturing of electronic equipment more specifically UPS, inverters, solar systems, MPPTs, chargers.  The unit has obtained ISO 9001:2015 certification.  Shri Pramod K has been conferred with “Best First-Generation Entrepreneur” award.</a:t>
            </a:r>
          </a:p>
          <a:p>
            <a:pPr marL="0" indent="0" algn="just">
              <a:buNone/>
            </a:pPr>
            <a:endParaRPr lang="en-IN" b="1" dirty="0">
              <a:latin typeface="Franklin Gothic Medium" panose="020B0603020102020204" pitchFamily="34" charset="0"/>
            </a:endParaRPr>
          </a:p>
        </p:txBody>
      </p:sp>
    </p:spTree>
    <p:extLst>
      <p:ext uri="{BB962C8B-B14F-4D97-AF65-F5344CB8AC3E}">
        <p14:creationId xmlns:p14="http://schemas.microsoft.com/office/powerpoint/2010/main" val="2079158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103A4-E1D7-251B-115E-8B6F15850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1D85C-228B-D566-F886-C08F36ED18DF}"/>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Keerthi </a:t>
            </a:r>
            <a:r>
              <a:rPr lang="en-US" sz="4800" b="1" dirty="0" err="1">
                <a:latin typeface="Franklin Gothic Medium" panose="020B0603020102020204" pitchFamily="34" charset="0"/>
              </a:rPr>
              <a:t>Agro</a:t>
            </a:r>
            <a:r>
              <a:rPr lang="en-US" sz="4800" b="1" dirty="0">
                <a:latin typeface="Franklin Gothic Medium" panose="020B0603020102020204" pitchFamily="34" charset="0"/>
              </a:rPr>
              <a:t> Mills Pvt. Ltd.</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283D1F53-7975-7EE7-1D77-9B2625B0221A}"/>
              </a:ext>
            </a:extLst>
          </p:cNvPr>
          <p:cNvSpPr>
            <a:spLocks noGrp="1"/>
          </p:cNvSpPr>
          <p:nvPr>
            <p:ph idx="1"/>
          </p:nvPr>
        </p:nvSpPr>
        <p:spPr>
          <a:xfrm>
            <a:off x="197708" y="2418918"/>
            <a:ext cx="11825416" cy="4333237"/>
          </a:xfrm>
        </p:spPr>
        <p:txBody>
          <a:bodyPr>
            <a:noAutofit/>
          </a:bodyPr>
          <a:lstStyle/>
          <a:p>
            <a:pPr marL="0" indent="0" algn="just">
              <a:buNone/>
            </a:pPr>
            <a:endParaRPr lang="en-IN" sz="3200" dirty="0">
              <a:latin typeface="Franklin Gothic Medium" panose="020B0603020102020204" pitchFamily="34" charset="0"/>
            </a:endParaRPr>
          </a:p>
          <a:p>
            <a:pPr marL="0" indent="0" algn="just">
              <a:buNone/>
            </a:pPr>
            <a:endParaRPr lang="en-IN" dirty="0">
              <a:latin typeface="Franklin Gothic Medium" panose="020B0603020102020204" pitchFamily="34" charset="0"/>
            </a:endParaRPr>
          </a:p>
        </p:txBody>
      </p:sp>
      <p:pic>
        <p:nvPicPr>
          <p:cNvPr id="3" name="Picture 2">
            <a:extLst>
              <a:ext uri="{FF2B5EF4-FFF2-40B4-BE49-F238E27FC236}">
                <a16:creationId xmlns:a16="http://schemas.microsoft.com/office/drawing/2014/main" id="{3DFB5402-D16D-C5D0-2F7B-EF768637E707}"/>
              </a:ext>
            </a:extLst>
          </p:cNvPr>
          <p:cNvPicPr>
            <a:picLocks noChangeAspect="1"/>
          </p:cNvPicPr>
          <p:nvPr/>
        </p:nvPicPr>
        <p:blipFill>
          <a:blip r:embed="rId2">
            <a:extLst>
              <a:ext uri="{28A0092B-C50C-407E-A947-70E740481C1C}">
                <a14:useLocalDpi xmlns:a14="http://schemas.microsoft.com/office/drawing/2010/main" val="0"/>
              </a:ext>
            </a:extLst>
          </a:blip>
          <a:srcRect l="4952" t="3344" r="2789" b="1454"/>
          <a:stretch>
            <a:fillRect/>
          </a:stretch>
        </p:blipFill>
        <p:spPr>
          <a:xfrm>
            <a:off x="509319" y="2432050"/>
            <a:ext cx="2590142" cy="3220605"/>
          </a:xfrm>
          <a:prstGeom prst="rect">
            <a:avLst/>
          </a:prstGeom>
          <a:ln w="5715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8E738BEA-E559-0677-6A52-453F1C9446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5098" y="2432050"/>
            <a:ext cx="4061361" cy="3918857"/>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F4FFF338-4E4C-54F3-C78D-F9321B9986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3340" y="2432050"/>
            <a:ext cx="3809341" cy="3918856"/>
          </a:xfrm>
          <a:prstGeom prst="rect">
            <a:avLst/>
          </a:prstGeom>
          <a:ln w="5715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B8ED77A4-AF52-7F8A-262C-FF69C3BF8717}"/>
              </a:ext>
            </a:extLst>
          </p:cNvPr>
          <p:cNvSpPr txBox="1"/>
          <p:nvPr/>
        </p:nvSpPr>
        <p:spPr>
          <a:xfrm>
            <a:off x="197708" y="5723909"/>
            <a:ext cx="3186760" cy="461665"/>
          </a:xfrm>
          <a:prstGeom prst="rect">
            <a:avLst/>
          </a:prstGeom>
          <a:noFill/>
        </p:spPr>
        <p:txBody>
          <a:bodyPr wrap="square" rtlCol="0">
            <a:spAutoFit/>
          </a:bodyPr>
          <a:lstStyle/>
          <a:p>
            <a:pPr algn="ctr"/>
            <a:r>
              <a:rPr lang="en-US" sz="2400" dirty="0">
                <a:latin typeface="Franklin Gothic Medium" panose="020B0603020102020204" pitchFamily="34" charset="0"/>
              </a:rPr>
              <a:t>Shri Johnson Varghese</a:t>
            </a:r>
            <a:endParaRPr lang="en-IN" sz="2400" dirty="0">
              <a:latin typeface="Franklin Gothic Medium" panose="020B0603020102020204" pitchFamily="34" charset="0"/>
            </a:endParaRPr>
          </a:p>
        </p:txBody>
      </p:sp>
    </p:spTree>
    <p:extLst>
      <p:ext uri="{BB962C8B-B14F-4D97-AF65-F5344CB8AC3E}">
        <p14:creationId xmlns:p14="http://schemas.microsoft.com/office/powerpoint/2010/main" val="6926238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6348B-4BF3-92A0-5473-20A4D418E5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86ED0-EFA5-7DD5-28C5-565FD75D60C2}"/>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Keerthi </a:t>
            </a:r>
            <a:r>
              <a:rPr lang="en-US" sz="4800" b="1" dirty="0" err="1">
                <a:latin typeface="Franklin Gothic Medium" panose="020B0603020102020204" pitchFamily="34" charset="0"/>
              </a:rPr>
              <a:t>Agro</a:t>
            </a:r>
            <a:r>
              <a:rPr lang="en-US" sz="4800" b="1" dirty="0">
                <a:latin typeface="Franklin Gothic Medium" panose="020B0603020102020204" pitchFamily="34" charset="0"/>
              </a:rPr>
              <a:t> Mills Pvt. Ltd.</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21FD2A8A-E424-1FCD-74E8-D76CDBC91A89}"/>
              </a:ext>
            </a:extLst>
          </p:cNvPr>
          <p:cNvSpPr>
            <a:spLocks noGrp="1"/>
          </p:cNvSpPr>
          <p:nvPr>
            <p:ph idx="1"/>
          </p:nvPr>
        </p:nvSpPr>
        <p:spPr>
          <a:xfrm>
            <a:off x="197708" y="2375065"/>
            <a:ext cx="11825416" cy="4333237"/>
          </a:xfrm>
        </p:spPr>
        <p:txBody>
          <a:bodyPr>
            <a:noAutofit/>
          </a:bodyPr>
          <a:lstStyle/>
          <a:p>
            <a:pPr marL="0" indent="0" algn="just">
              <a:buNone/>
            </a:pPr>
            <a:r>
              <a:rPr lang="en-IN" sz="3200" dirty="0">
                <a:latin typeface="Franklin Gothic Medium" panose="020B0603020102020204" pitchFamily="34" charset="0"/>
              </a:rPr>
              <a:t>Shri Johnson </a:t>
            </a:r>
            <a:r>
              <a:rPr lang="en-US" sz="3200" dirty="0">
                <a:latin typeface="Franklin Gothic Medium" panose="020B0603020102020204" pitchFamily="34" charset="0"/>
              </a:rPr>
              <a:t>Varghese </a:t>
            </a:r>
            <a:r>
              <a:rPr lang="en-IN" sz="3200" dirty="0">
                <a:latin typeface="Franklin Gothic Medium" panose="020B0603020102020204" pitchFamily="34" charset="0"/>
              </a:rPr>
              <a:t>established M/s Keerthi </a:t>
            </a:r>
            <a:r>
              <a:rPr lang="en-IN" sz="3200" dirty="0" err="1">
                <a:latin typeface="Franklin Gothic Medium" panose="020B0603020102020204" pitchFamily="34" charset="0"/>
              </a:rPr>
              <a:t>Agro</a:t>
            </a:r>
            <a:r>
              <a:rPr lang="en-IN" sz="3200" dirty="0">
                <a:latin typeface="Franklin Gothic Medium" panose="020B0603020102020204" pitchFamily="34" charset="0"/>
              </a:rPr>
              <a:t> Mills Pvt Ltd in the year 1999 with financial assistance of Rs.50.76 crore from KFC.  The unit manufactures and distributes superior quality boiled rice under the brand name ‘Keerthi NIRMAL’ and is also undertaking job work of Paddy processing for Kerala State Civil Supplies Corporation Ltd. M/s Keerthi </a:t>
            </a:r>
            <a:r>
              <a:rPr lang="en-IN" sz="3200" dirty="0" err="1">
                <a:latin typeface="Franklin Gothic Medium" panose="020B0603020102020204" pitchFamily="34" charset="0"/>
              </a:rPr>
              <a:t>Agro</a:t>
            </a:r>
            <a:r>
              <a:rPr lang="en-IN" sz="3200" dirty="0">
                <a:latin typeface="Franklin Gothic Medium" panose="020B0603020102020204" pitchFamily="34" charset="0"/>
              </a:rPr>
              <a:t> Mills </a:t>
            </a:r>
            <a:r>
              <a:rPr lang="en-IN" sz="3200" dirty="0" err="1">
                <a:latin typeface="Franklin Gothic Medium" panose="020B0603020102020204" pitchFamily="34" charset="0"/>
              </a:rPr>
              <a:t>Pvt.</a:t>
            </a:r>
            <a:r>
              <a:rPr lang="en-IN" sz="3200" dirty="0">
                <a:latin typeface="Franklin Gothic Medium" panose="020B0603020102020204" pitchFamily="34" charset="0"/>
              </a:rPr>
              <a:t> Ltd. is a leading premium rice brand in Kerala. Shri Johnson has been conferred with “Best Entrepreneur” award.</a:t>
            </a:r>
          </a:p>
        </p:txBody>
      </p:sp>
    </p:spTree>
    <p:extLst>
      <p:ext uri="{BB962C8B-B14F-4D97-AF65-F5344CB8AC3E}">
        <p14:creationId xmlns:p14="http://schemas.microsoft.com/office/powerpoint/2010/main" val="3958101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18BD8-3EB2-E0F6-D1CF-D196E5227B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E175B-0BA9-CAA9-C91F-55C09C0FA220}"/>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Airo Track Technologies Private Limited</a:t>
            </a:r>
            <a:endParaRPr lang="en-IN" sz="48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ABCA5644-CC79-7376-90AE-EB2D3028526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789" t="2306" r="4102"/>
          <a:stretch>
            <a:fillRect/>
          </a:stretch>
        </p:blipFill>
        <p:spPr>
          <a:xfrm>
            <a:off x="593766" y="2470068"/>
            <a:ext cx="2000145" cy="2612572"/>
          </a:xfrm>
          <a:prstGeom prst="rect">
            <a:avLst/>
          </a:prstGeom>
          <a:ln w="57150">
            <a:solidFill>
              <a:schemeClr val="tx1"/>
            </a:solidFill>
          </a:ln>
        </p:spPr>
      </p:pic>
      <p:pic>
        <p:nvPicPr>
          <p:cNvPr id="4" name="Picture 3">
            <a:extLst>
              <a:ext uri="{FF2B5EF4-FFF2-40B4-BE49-F238E27FC236}">
                <a16:creationId xmlns:a16="http://schemas.microsoft.com/office/drawing/2014/main" id="{0F348A4B-7D95-DA0D-3241-0054B3F169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6784" y="2470067"/>
            <a:ext cx="3677740" cy="3847605"/>
          </a:xfrm>
          <a:prstGeom prst="rect">
            <a:avLst/>
          </a:prstGeom>
          <a:ln w="57150">
            <a:solidFill>
              <a:schemeClr val="tx1"/>
            </a:solidFill>
          </a:ln>
        </p:spPr>
      </p:pic>
      <p:pic>
        <p:nvPicPr>
          <p:cNvPr id="9" name="Picture 8">
            <a:extLst>
              <a:ext uri="{FF2B5EF4-FFF2-40B4-BE49-F238E27FC236}">
                <a16:creationId xmlns:a16="http://schemas.microsoft.com/office/drawing/2014/main" id="{86E1A6D6-80E1-2693-BA01-FC676229BB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40487" y="2470066"/>
            <a:ext cx="4459721" cy="3847605"/>
          </a:xfrm>
          <a:prstGeom prst="rect">
            <a:avLst/>
          </a:prstGeom>
          <a:ln w="57150">
            <a:solidFill>
              <a:schemeClr val="tx1"/>
            </a:solidFill>
          </a:ln>
        </p:spPr>
      </p:pic>
      <p:sp>
        <p:nvSpPr>
          <p:cNvPr id="10" name="TextBox 9">
            <a:extLst>
              <a:ext uri="{FF2B5EF4-FFF2-40B4-BE49-F238E27FC236}">
                <a16:creationId xmlns:a16="http://schemas.microsoft.com/office/drawing/2014/main" id="{28971641-ED18-A10F-5DAD-5F44061C4491}"/>
              </a:ext>
            </a:extLst>
          </p:cNvPr>
          <p:cNvSpPr txBox="1"/>
          <p:nvPr/>
        </p:nvSpPr>
        <p:spPr>
          <a:xfrm>
            <a:off x="0" y="5153893"/>
            <a:ext cx="3170712" cy="430887"/>
          </a:xfrm>
          <a:prstGeom prst="rect">
            <a:avLst/>
          </a:prstGeom>
          <a:noFill/>
        </p:spPr>
        <p:txBody>
          <a:bodyPr wrap="square" rtlCol="0">
            <a:spAutoFit/>
          </a:bodyPr>
          <a:lstStyle/>
          <a:p>
            <a:pPr algn="ctr"/>
            <a:r>
              <a:rPr lang="en-US" sz="2200" b="1" dirty="0">
                <a:latin typeface="Franklin Gothic Medium" panose="020B0603020102020204" pitchFamily="34" charset="0"/>
              </a:rPr>
              <a:t>Smt. Aani K N</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1540971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DE8F8-363E-4D9D-4F6B-C51DA689F9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F24A49-FF4B-D428-C9B3-555800BE6896}"/>
              </a:ext>
            </a:extLst>
          </p:cNvPr>
          <p:cNvSpPr>
            <a:spLocks noGrp="1"/>
          </p:cNvSpPr>
          <p:nvPr>
            <p:ph type="title"/>
          </p:nvPr>
        </p:nvSpPr>
        <p:spPr>
          <a:xfrm>
            <a:off x="71250" y="-11874"/>
            <a:ext cx="12089081" cy="1971303"/>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Airo Track Technologies Private Limited</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DC7D2539-57DA-2668-D557-2FCF21E9B208}"/>
              </a:ext>
            </a:extLst>
          </p:cNvPr>
          <p:cNvSpPr>
            <a:spLocks noGrp="1"/>
          </p:cNvSpPr>
          <p:nvPr>
            <p:ph idx="1"/>
          </p:nvPr>
        </p:nvSpPr>
        <p:spPr>
          <a:xfrm>
            <a:off x="197708" y="2256313"/>
            <a:ext cx="11825416" cy="4451990"/>
          </a:xfrm>
        </p:spPr>
        <p:txBody>
          <a:bodyPr>
            <a:noAutofit/>
          </a:bodyPr>
          <a:lstStyle/>
          <a:p>
            <a:pPr marL="0" indent="0" algn="just">
              <a:buNone/>
            </a:pPr>
            <a:r>
              <a:rPr lang="en-US" sz="2950" dirty="0">
                <a:latin typeface="Franklin Gothic Medium" panose="020B0603020102020204" pitchFamily="34" charset="0"/>
              </a:rPr>
              <a:t>M/s Airo Track Technologies Private Limited was established by Smt. Aani K. N. and is engaged in the manufacturing and distribution of AIS-140 certified GPS devices, primarily used for vehicle tracking and compliance with transport authority mandates. The company availed financial assistance of Rs. 95 lakhs from the KFC in 2023.  It focuses on smart mobility solutions, GPS-based fleet management, and contributes to sustainable transport. The company is also rapidly expanding its pan-India dealer network and actively driving digital transformation in the vehicle-tracking ecosystem. </a:t>
            </a:r>
            <a:r>
              <a:rPr lang="en-IN" dirty="0">
                <a:latin typeface="Franklin Gothic Medium" panose="020B0603020102020204" pitchFamily="34" charset="0"/>
              </a:rPr>
              <a:t>The unit has obtained ISO 9001:2015 certification. </a:t>
            </a:r>
            <a:r>
              <a:rPr lang="en-US" sz="2950" dirty="0">
                <a:latin typeface="Franklin Gothic Medium" panose="020B0603020102020204" pitchFamily="34" charset="0"/>
              </a:rPr>
              <a:t> </a:t>
            </a:r>
            <a:r>
              <a:rPr lang="en-IN" sz="2950" dirty="0">
                <a:latin typeface="Franklin Gothic Medium" panose="020B0603020102020204" pitchFamily="34" charset="0"/>
              </a:rPr>
              <a:t>Smt. Aani K N has been conferred with “Best Woman Entrepreneur” award.  </a:t>
            </a:r>
          </a:p>
          <a:p>
            <a:pPr marL="0" indent="0" algn="just">
              <a:buNone/>
            </a:pPr>
            <a:endParaRPr lang="en-IN" sz="2950" dirty="0">
              <a:latin typeface="Franklin Gothic Medium" panose="020B0603020102020204" pitchFamily="34" charset="0"/>
            </a:endParaRPr>
          </a:p>
        </p:txBody>
      </p:sp>
    </p:spTree>
    <p:extLst>
      <p:ext uri="{BB962C8B-B14F-4D97-AF65-F5344CB8AC3E}">
        <p14:creationId xmlns:p14="http://schemas.microsoft.com/office/powerpoint/2010/main" val="14747843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60E16-F09F-53E0-9064-5D09D814A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72625-396C-5EFE-2A07-FEA72A18CA75}"/>
              </a:ext>
            </a:extLst>
          </p:cNvPr>
          <p:cNvSpPr>
            <a:spLocks noGrp="1"/>
          </p:cNvSpPr>
          <p:nvPr>
            <p:ph type="title"/>
          </p:nvPr>
        </p:nvSpPr>
        <p:spPr>
          <a:xfrm>
            <a:off x="71250" y="149697"/>
            <a:ext cx="12089081" cy="1809732"/>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Mitera Hospitals Pvt. Ltd</a:t>
            </a:r>
            <a:endParaRPr lang="en-IN" sz="48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0DA715F9-49C1-5A34-549D-C0222CE9640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891" t="5792" r="5780" b="4187"/>
          <a:stretch>
            <a:fillRect/>
          </a:stretch>
        </p:blipFill>
        <p:spPr>
          <a:xfrm>
            <a:off x="1016410" y="2755075"/>
            <a:ext cx="2569938" cy="2980707"/>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F6C0A5ED-3E13-4432-FC1F-89F5AAFC1A32}"/>
              </a:ext>
            </a:extLst>
          </p:cNvPr>
          <p:cNvPicPr>
            <a:picLocks noChangeAspect="1"/>
          </p:cNvPicPr>
          <p:nvPr/>
        </p:nvPicPr>
        <p:blipFill>
          <a:blip r:embed="rId3"/>
          <a:srcRect l="6527" t="8141" r="6808" b="7275"/>
          <a:stretch>
            <a:fillRect/>
          </a:stretch>
        </p:blipFill>
        <p:spPr>
          <a:xfrm>
            <a:off x="4809506" y="2559882"/>
            <a:ext cx="6317673" cy="3620885"/>
          </a:xfrm>
          <a:prstGeom prst="rect">
            <a:avLst/>
          </a:prstGeom>
          <a:ln w="57150" cap="sq" cmpd="thickThin">
            <a:solidFill>
              <a:srgbClr val="000000"/>
            </a:solidFill>
            <a:prstDash val="solid"/>
            <a:miter lim="800000"/>
          </a:ln>
          <a:effectLst>
            <a:innerShdw blurRad="76200">
              <a:srgbClr val="000000"/>
            </a:innerShdw>
          </a:effectLst>
        </p:spPr>
      </p:pic>
      <p:sp>
        <p:nvSpPr>
          <p:cNvPr id="5" name="TextBox 4">
            <a:extLst>
              <a:ext uri="{FF2B5EF4-FFF2-40B4-BE49-F238E27FC236}">
                <a16:creationId xmlns:a16="http://schemas.microsoft.com/office/drawing/2014/main" id="{D4735930-4918-E676-86DA-4430877A46FF}"/>
              </a:ext>
            </a:extLst>
          </p:cNvPr>
          <p:cNvSpPr txBox="1"/>
          <p:nvPr/>
        </p:nvSpPr>
        <p:spPr>
          <a:xfrm>
            <a:off x="819397" y="5795162"/>
            <a:ext cx="2861954" cy="430887"/>
          </a:xfrm>
          <a:prstGeom prst="rect">
            <a:avLst/>
          </a:prstGeom>
          <a:noFill/>
        </p:spPr>
        <p:txBody>
          <a:bodyPr wrap="square" rtlCol="0">
            <a:spAutoFit/>
          </a:bodyPr>
          <a:lstStyle/>
          <a:p>
            <a:pPr algn="ctr"/>
            <a:r>
              <a:rPr lang="en-US" sz="2200" b="1" dirty="0">
                <a:latin typeface="Franklin Gothic Medium" panose="020B0603020102020204" pitchFamily="34" charset="0"/>
              </a:rPr>
              <a:t>Dr. M. J. Jaipal</a:t>
            </a:r>
            <a:endParaRPr lang="en-IN" sz="2200" b="1" dirty="0">
              <a:latin typeface="Franklin Gothic Medium" panose="020B0603020102020204" pitchFamily="34" charset="0"/>
            </a:endParaRPr>
          </a:p>
        </p:txBody>
      </p:sp>
    </p:spTree>
    <p:extLst>
      <p:ext uri="{BB962C8B-B14F-4D97-AF65-F5344CB8AC3E}">
        <p14:creationId xmlns:p14="http://schemas.microsoft.com/office/powerpoint/2010/main" val="15004550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9C81A-83C7-330E-A498-691C06F9C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560A3-51F0-1F66-6D10-C334A26AD720}"/>
              </a:ext>
            </a:extLst>
          </p:cNvPr>
          <p:cNvSpPr>
            <a:spLocks noGrp="1"/>
          </p:cNvSpPr>
          <p:nvPr>
            <p:ph type="title"/>
          </p:nvPr>
        </p:nvSpPr>
        <p:spPr>
          <a:xfrm>
            <a:off x="71250" y="149697"/>
            <a:ext cx="12089081" cy="1809732"/>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Mitera Hospitals Pvt. Ltd</a:t>
            </a:r>
            <a:endParaRPr lang="en-IN" sz="4800" b="1" dirty="0">
              <a:latin typeface="Franklin Gothic Medium" panose="020B0603020102020204" pitchFamily="34" charset="0"/>
            </a:endParaRPr>
          </a:p>
        </p:txBody>
      </p:sp>
      <p:sp>
        <p:nvSpPr>
          <p:cNvPr id="8" name="Content Placeholder 7">
            <a:extLst>
              <a:ext uri="{FF2B5EF4-FFF2-40B4-BE49-F238E27FC236}">
                <a16:creationId xmlns:a16="http://schemas.microsoft.com/office/drawing/2014/main" id="{FA1B1EE8-13A2-681A-FD3F-3BC8DEF85EC2}"/>
              </a:ext>
            </a:extLst>
          </p:cNvPr>
          <p:cNvSpPr>
            <a:spLocks noGrp="1"/>
          </p:cNvSpPr>
          <p:nvPr>
            <p:ph idx="1"/>
          </p:nvPr>
        </p:nvSpPr>
        <p:spPr>
          <a:xfrm>
            <a:off x="268183" y="2217509"/>
            <a:ext cx="11630891" cy="4351338"/>
          </a:xfrm>
        </p:spPr>
        <p:txBody>
          <a:bodyPr>
            <a:noAutofit/>
          </a:bodyPr>
          <a:lstStyle/>
          <a:p>
            <a:pPr marL="0" indent="0" algn="just">
              <a:buNone/>
            </a:pPr>
            <a:r>
              <a:rPr lang="en-US" sz="2950" b="1" dirty="0">
                <a:latin typeface="Franklin Gothic Medium" panose="020B0603020102020204" pitchFamily="34" charset="0"/>
              </a:rPr>
              <a:t>Dr. M. J. Jaipal established Mitera Hospitals Pvt. Ltd. and availed financial assistance of Rs.18.50 crore from the KFC in the year 2015. The hospital is a multi-specialty, fully NABH-accredited unit offering comprehensive services in gynecology, neonatal pediatrics, maternity care, and infertility treatment. The unit promotes sustainability by recycling treated wastewater for flushing and gardening, thereby conserving fresh water. It has also installed solar water heaters to reduce dependence on conventional energy sources and encourage the use of renewable energy. Dr. M. J. Jaipal has been conferred with the “Best Unit in Service Industries” award.</a:t>
            </a:r>
            <a:endParaRPr lang="en-IN" sz="2950" b="1" dirty="0">
              <a:latin typeface="Franklin Gothic Medium" panose="020B0603020102020204" pitchFamily="34" charset="0"/>
            </a:endParaRPr>
          </a:p>
        </p:txBody>
      </p:sp>
    </p:spTree>
    <p:extLst>
      <p:ext uri="{BB962C8B-B14F-4D97-AF65-F5344CB8AC3E}">
        <p14:creationId xmlns:p14="http://schemas.microsoft.com/office/powerpoint/2010/main" val="18849394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DC7AD-94D5-5B60-6B58-986E8FA66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BEBC-C164-176C-E173-CC0A319B0B7A}"/>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a:t>
            </a:r>
            <a:r>
              <a:rPr lang="en-US" sz="4800" b="1" dirty="0" err="1">
                <a:latin typeface="Franklin Gothic Medium" panose="020B0603020102020204" pitchFamily="34" charset="0"/>
              </a:rPr>
              <a:t>Centrif</a:t>
            </a:r>
            <a:r>
              <a:rPr lang="en-US" sz="4800" b="1" dirty="0">
                <a:latin typeface="Franklin Gothic Medium" panose="020B0603020102020204" pitchFamily="34" charset="0"/>
              </a:rPr>
              <a:t> Pvt. Ltd.</a:t>
            </a:r>
            <a:endParaRPr lang="en-IN" sz="4800" b="1" dirty="0">
              <a:latin typeface="Franklin Gothic Medium" panose="020B0603020102020204" pitchFamily="34" charset="0"/>
            </a:endParaRPr>
          </a:p>
        </p:txBody>
      </p:sp>
      <p:pic>
        <p:nvPicPr>
          <p:cNvPr id="6" name="Content Placeholder 5">
            <a:extLst>
              <a:ext uri="{FF2B5EF4-FFF2-40B4-BE49-F238E27FC236}">
                <a16:creationId xmlns:a16="http://schemas.microsoft.com/office/drawing/2014/main" id="{FAC15F77-3678-6D42-2816-69F1B1FC76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8559" y="2555761"/>
            <a:ext cx="2175233" cy="2811886"/>
          </a:xfrm>
          <a:prstGeom prst="rect">
            <a:avLst/>
          </a:prstGeom>
          <a:ln w="7620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678A85AE-DAE8-9BF6-BC9E-438894ED78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8874" y="2555761"/>
            <a:ext cx="6852062" cy="3937194"/>
          </a:xfrm>
          <a:prstGeom prst="rect">
            <a:avLst/>
          </a:prstGeom>
          <a:ln w="76200" cap="sq" cmpd="thickThin">
            <a:solidFill>
              <a:srgbClr val="000000"/>
            </a:solidFill>
            <a:prstDash val="solid"/>
            <a:miter lim="800000"/>
          </a:ln>
          <a:effectLst>
            <a:innerShdw blurRad="76200">
              <a:srgbClr val="000000"/>
            </a:innerShdw>
          </a:effectLst>
        </p:spPr>
      </p:pic>
      <p:sp>
        <p:nvSpPr>
          <p:cNvPr id="9" name="TextBox 8">
            <a:extLst>
              <a:ext uri="{FF2B5EF4-FFF2-40B4-BE49-F238E27FC236}">
                <a16:creationId xmlns:a16="http://schemas.microsoft.com/office/drawing/2014/main" id="{E041DD42-313B-F261-DF53-A88545F0B2CE}"/>
              </a:ext>
            </a:extLst>
          </p:cNvPr>
          <p:cNvSpPr txBox="1"/>
          <p:nvPr/>
        </p:nvSpPr>
        <p:spPr>
          <a:xfrm>
            <a:off x="368135" y="5450777"/>
            <a:ext cx="2636322" cy="430887"/>
          </a:xfrm>
          <a:prstGeom prst="rect">
            <a:avLst/>
          </a:prstGeom>
          <a:noFill/>
        </p:spPr>
        <p:txBody>
          <a:bodyPr wrap="square" rtlCol="0">
            <a:spAutoFit/>
          </a:bodyPr>
          <a:lstStyle/>
          <a:p>
            <a:pPr algn="ctr"/>
            <a:r>
              <a:rPr lang="en-US" sz="2200" b="1" dirty="0">
                <a:latin typeface="Franklin Gothic Medium" panose="020B0603020102020204" pitchFamily="34" charset="0"/>
              </a:rPr>
              <a:t>Shri Azim Ismail</a:t>
            </a:r>
            <a:endParaRPr lang="en-IN" sz="2200" b="1" dirty="0">
              <a:latin typeface="Franklin Gothic Medium" panose="020B0603020102020204" pitchFamily="34" charset="0"/>
            </a:endParaRPr>
          </a:p>
        </p:txBody>
      </p:sp>
    </p:spTree>
    <p:extLst>
      <p:ext uri="{BB962C8B-B14F-4D97-AF65-F5344CB8AC3E}">
        <p14:creationId xmlns:p14="http://schemas.microsoft.com/office/powerpoint/2010/main" val="34950412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E4EDD-4FBB-AF80-E4F0-8831CA5813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EF51F-15D2-F9E3-359E-B73C789EC724}"/>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800" b="1" dirty="0">
                <a:latin typeface="Franklin Gothic Medium" panose="020B0603020102020204" pitchFamily="34" charset="0"/>
              </a:rPr>
              <a:t>M/s </a:t>
            </a:r>
            <a:r>
              <a:rPr lang="en-US" sz="4800" b="1" dirty="0" err="1">
                <a:latin typeface="Franklin Gothic Medium" panose="020B0603020102020204" pitchFamily="34" charset="0"/>
              </a:rPr>
              <a:t>Centrif</a:t>
            </a:r>
            <a:r>
              <a:rPr lang="en-US" sz="4800" b="1" dirty="0">
                <a:latin typeface="Franklin Gothic Medium" panose="020B0603020102020204" pitchFamily="34" charset="0"/>
              </a:rPr>
              <a:t> Pvt. Ltd.</a:t>
            </a:r>
            <a:endParaRPr lang="en-IN" sz="48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97788321-0ED4-8099-56C8-32DBF3A35A1F}"/>
              </a:ext>
            </a:extLst>
          </p:cNvPr>
          <p:cNvSpPr>
            <a:spLocks noGrp="1"/>
          </p:cNvSpPr>
          <p:nvPr>
            <p:ph idx="1"/>
          </p:nvPr>
        </p:nvSpPr>
        <p:spPr>
          <a:xfrm>
            <a:off x="232560" y="2229383"/>
            <a:ext cx="11583388" cy="4351338"/>
          </a:xfrm>
        </p:spPr>
        <p:txBody>
          <a:bodyPr>
            <a:noAutofit/>
          </a:bodyPr>
          <a:lstStyle/>
          <a:p>
            <a:pPr marL="0" indent="0" algn="just">
              <a:buNone/>
            </a:pPr>
            <a:r>
              <a:rPr lang="en-IN" sz="2750" b="1" dirty="0">
                <a:latin typeface="Franklin Gothic Medium" panose="020B0603020102020204" pitchFamily="34" charset="0"/>
              </a:rPr>
              <a:t>M/s </a:t>
            </a:r>
            <a:r>
              <a:rPr lang="en-IN" sz="2750" b="1" dirty="0" err="1">
                <a:latin typeface="Franklin Gothic Medium" panose="020B0603020102020204" pitchFamily="34" charset="0"/>
              </a:rPr>
              <a:t>Centrif</a:t>
            </a:r>
            <a:r>
              <a:rPr lang="en-IN" sz="2750" b="1" dirty="0">
                <a:latin typeface="Franklin Gothic Medium" panose="020B0603020102020204" pitchFamily="34" charset="0"/>
              </a:rPr>
              <a:t> </a:t>
            </a:r>
            <a:r>
              <a:rPr lang="en-IN" sz="2750" b="1" dirty="0" err="1">
                <a:latin typeface="Franklin Gothic Medium" panose="020B0603020102020204" pitchFamily="34" charset="0"/>
              </a:rPr>
              <a:t>Pvt.</a:t>
            </a:r>
            <a:r>
              <a:rPr lang="en-IN" sz="2750" b="1" dirty="0">
                <a:latin typeface="Franklin Gothic Medium" panose="020B0603020102020204" pitchFamily="34" charset="0"/>
              </a:rPr>
              <a:t> Ltd. established by Shri Azim Ismail availed financial assistance of Rs.8.50 crore from KFC in the year 2015.  The company engaged in alternate engineered solutions for rotating machinery and oil field equipment. The major products include Oil field equipment, Pumps, Turbomachinery, Reciprocating Compressor Parts, Reciprocating Pump, Mud Pumps and engaged in providing services to Engineering, Reverse Engineering, Services &amp; Repairs, Condition Monitoring, Vendor Managed Inventory.  The company associates with major PSUs such as ONGC, IOCL, BPCL, GAIL and collaborates globally to deliver OEM-independent solution.  The unit has obtained ISO 9001:2015 certification.   Shri Azim Ismail has been conferred with “Most Innovative Product” award.</a:t>
            </a:r>
          </a:p>
          <a:p>
            <a:endParaRPr lang="en-IN" sz="2750" b="1" dirty="0">
              <a:latin typeface="Franklin Gothic Medium" panose="020B0603020102020204" pitchFamily="34" charset="0"/>
            </a:endParaRPr>
          </a:p>
        </p:txBody>
      </p:sp>
    </p:spTree>
    <p:extLst>
      <p:ext uri="{BB962C8B-B14F-4D97-AF65-F5344CB8AC3E}">
        <p14:creationId xmlns:p14="http://schemas.microsoft.com/office/powerpoint/2010/main" val="20770141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CEDEA-540E-E640-1B13-0E458039D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A568C5-88B9-BBA9-454E-7C7B54D4D038}"/>
              </a:ext>
            </a:extLst>
          </p:cNvPr>
          <p:cNvSpPr>
            <a:spLocks noGrp="1"/>
          </p:cNvSpPr>
          <p:nvPr>
            <p:ph type="title"/>
          </p:nvPr>
        </p:nvSpPr>
        <p:spPr>
          <a:xfrm>
            <a:off x="71250" y="197196"/>
            <a:ext cx="12089081" cy="2288095"/>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Carbon &amp; Whale Sustainable </a:t>
            </a:r>
            <a:br>
              <a:rPr lang="en-US" sz="4200" b="1" dirty="0">
                <a:latin typeface="Franklin Gothic Medium" panose="020B0603020102020204" pitchFamily="34" charset="0"/>
              </a:rPr>
            </a:br>
            <a:r>
              <a:rPr lang="en-US" sz="4200" b="1" dirty="0">
                <a:latin typeface="Franklin Gothic Medium" panose="020B0603020102020204" pitchFamily="34" charset="0"/>
              </a:rPr>
              <a:t>Solutions Pvt. Ltd.</a:t>
            </a:r>
            <a:endParaRPr lang="en-IN" sz="4200" b="1" dirty="0">
              <a:latin typeface="Franklin Gothic Medium" panose="020B0603020102020204" pitchFamily="34" charset="0"/>
            </a:endParaRPr>
          </a:p>
        </p:txBody>
      </p:sp>
      <p:pic>
        <p:nvPicPr>
          <p:cNvPr id="6" name="Content Placeholder 5">
            <a:extLst>
              <a:ext uri="{FF2B5EF4-FFF2-40B4-BE49-F238E27FC236}">
                <a16:creationId xmlns:a16="http://schemas.microsoft.com/office/drawing/2014/main" id="{BBA09BF5-7DC3-26F7-8719-50DBD718CCF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9344" y="2855654"/>
            <a:ext cx="2484489" cy="3587164"/>
          </a:xfrm>
          <a:prstGeom prst="rect">
            <a:avLst/>
          </a:prstGeom>
          <a:ln w="5715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98BE44A2-707E-EE4B-CEC7-768336D75081}"/>
              </a:ext>
            </a:extLst>
          </p:cNvPr>
          <p:cNvSpPr txBox="1"/>
          <p:nvPr/>
        </p:nvSpPr>
        <p:spPr>
          <a:xfrm>
            <a:off x="71249" y="6454694"/>
            <a:ext cx="3633851" cy="430887"/>
          </a:xfrm>
          <a:prstGeom prst="rect">
            <a:avLst/>
          </a:prstGeom>
          <a:noFill/>
        </p:spPr>
        <p:txBody>
          <a:bodyPr wrap="square" rtlCol="0">
            <a:spAutoFit/>
          </a:bodyPr>
          <a:lstStyle/>
          <a:p>
            <a:r>
              <a:rPr lang="en-IN" sz="2200" b="1" dirty="0">
                <a:latin typeface="Franklin Gothic Medium" panose="020B0603020102020204" pitchFamily="34" charset="0"/>
              </a:rPr>
              <a:t>Shri Siddharth Ashok Kumar</a:t>
            </a:r>
          </a:p>
        </p:txBody>
      </p:sp>
      <p:pic>
        <p:nvPicPr>
          <p:cNvPr id="3" name="Picture 2">
            <a:extLst>
              <a:ext uri="{FF2B5EF4-FFF2-40B4-BE49-F238E27FC236}">
                <a16:creationId xmlns:a16="http://schemas.microsoft.com/office/drawing/2014/main" id="{7D6E91D0-2C7E-FD02-C5A6-A52C11FC36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81332" y="2855653"/>
            <a:ext cx="7337539" cy="3587163"/>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1549934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4003E-1470-AE0F-6555-F76454B094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E52F33-5CC8-430B-B7F0-21E7D580BAA6}"/>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Kerala Financial Corporation {KFC}, Thiruvananthapuram</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Carbon &amp; Whale Sustainable Solutions Pvt. Ltd.</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C419A2DE-074E-C757-A9FD-4B12B473004C}"/>
              </a:ext>
            </a:extLst>
          </p:cNvPr>
          <p:cNvSpPr>
            <a:spLocks noGrp="1"/>
          </p:cNvSpPr>
          <p:nvPr>
            <p:ph idx="1"/>
          </p:nvPr>
        </p:nvSpPr>
        <p:spPr>
          <a:xfrm>
            <a:off x="232560" y="2229383"/>
            <a:ext cx="11583388" cy="4351338"/>
          </a:xfrm>
        </p:spPr>
        <p:txBody>
          <a:bodyPr>
            <a:noAutofit/>
          </a:bodyPr>
          <a:lstStyle/>
          <a:p>
            <a:pPr marL="0" indent="0" algn="just">
              <a:buNone/>
            </a:pPr>
            <a:r>
              <a:rPr lang="en-IN" sz="2750" b="1" dirty="0">
                <a:latin typeface="Franklin Gothic Medium" panose="020B0603020102020204" pitchFamily="34" charset="0"/>
              </a:rPr>
              <a:t>Shri Siddharth Ashok Kumar established M/s Carbon &amp; Whale Sustainable Solutions </a:t>
            </a:r>
            <a:r>
              <a:rPr lang="en-IN" sz="2750" b="1" dirty="0" err="1">
                <a:latin typeface="Franklin Gothic Medium" panose="020B0603020102020204" pitchFamily="34" charset="0"/>
              </a:rPr>
              <a:t>Pvt.</a:t>
            </a:r>
            <a:r>
              <a:rPr lang="en-IN" sz="2750" b="1" dirty="0">
                <a:latin typeface="Franklin Gothic Medium" panose="020B0603020102020204" pitchFamily="34" charset="0"/>
              </a:rPr>
              <a:t> Ltd. in 2023 with financial assistance of Rs. 50 lakh from KFC. The company specializes in non-metal waste and plastic scrap recycling, producing public benches, dining sets, kiosks, bus shelters, dustbins, and other outdoor furniture through eco-friendly technologies. It also undertakes scientific research and testing on recycled materials in collaboration with government and semi-government agencies. The firm donates free recycled benches to malls, metro stations, and residential complexes, and its products are available under CSR and non-CSR initiatives. Shri Siddharth Ashok Kumar has been conferred with the “Most Environment Friendly Unit” award.</a:t>
            </a:r>
          </a:p>
          <a:p>
            <a:endParaRPr lang="en-IN" sz="2750" dirty="0">
              <a:latin typeface="Franklin Gothic Medium" panose="020B0603020102020204" pitchFamily="34" charset="0"/>
            </a:endParaRPr>
          </a:p>
        </p:txBody>
      </p:sp>
    </p:spTree>
    <p:extLst>
      <p:ext uri="{BB962C8B-B14F-4D97-AF65-F5344CB8AC3E}">
        <p14:creationId xmlns:p14="http://schemas.microsoft.com/office/powerpoint/2010/main" val="21129719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D669C-8897-19E6-97F1-0C29A5C7F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BB1CFB-6904-BB4A-0DC4-47D0AC99356F}"/>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Bharath Art And Crafts</a:t>
            </a:r>
            <a:endParaRPr lang="en-IN" sz="42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361909CE-647A-13DE-C55C-253FB14F478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1387" y="2470068"/>
            <a:ext cx="2006181" cy="2886962"/>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01FADE15-FBDB-71A4-EEF4-1A1F8319C7D0}"/>
              </a:ext>
            </a:extLst>
          </p:cNvPr>
          <p:cNvPicPr>
            <a:picLocks noChangeAspect="1"/>
          </p:cNvPicPr>
          <p:nvPr/>
        </p:nvPicPr>
        <p:blipFill>
          <a:blip r:embed="rId3"/>
          <a:stretch>
            <a:fillRect/>
          </a:stretch>
        </p:blipFill>
        <p:spPr>
          <a:xfrm>
            <a:off x="3051958" y="2470068"/>
            <a:ext cx="3966359" cy="4138551"/>
          </a:xfrm>
          <a:prstGeom prst="rect">
            <a:avLst/>
          </a:prstGeom>
          <a:ln w="5715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2D7702B5-B19D-158D-3D7C-23FC8867C625}"/>
              </a:ext>
            </a:extLst>
          </p:cNvPr>
          <p:cNvPicPr>
            <a:picLocks noChangeAspect="1"/>
          </p:cNvPicPr>
          <p:nvPr/>
        </p:nvPicPr>
        <p:blipFill>
          <a:blip r:embed="rId4"/>
          <a:stretch>
            <a:fillRect/>
          </a:stretch>
        </p:blipFill>
        <p:spPr>
          <a:xfrm>
            <a:off x="7422078" y="2470068"/>
            <a:ext cx="4492757" cy="4138551"/>
          </a:xfrm>
          <a:prstGeom prst="rect">
            <a:avLst/>
          </a:prstGeom>
          <a:ln w="5715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D642D5BF-20AB-CAF7-867B-81739366A376}"/>
              </a:ext>
            </a:extLst>
          </p:cNvPr>
          <p:cNvSpPr txBox="1"/>
          <p:nvPr/>
        </p:nvSpPr>
        <p:spPr>
          <a:xfrm>
            <a:off x="0" y="5427025"/>
            <a:ext cx="2968831" cy="430887"/>
          </a:xfrm>
          <a:prstGeom prst="rect">
            <a:avLst/>
          </a:prstGeom>
          <a:noFill/>
        </p:spPr>
        <p:txBody>
          <a:bodyPr wrap="square" rtlCol="0">
            <a:spAutoFit/>
          </a:bodyPr>
          <a:lstStyle/>
          <a:p>
            <a:pPr algn="ctr"/>
            <a:r>
              <a:rPr lang="en-US" sz="2200" b="1" dirty="0">
                <a:latin typeface="Franklin Gothic Medium" panose="020B0603020102020204" pitchFamily="34" charset="0"/>
              </a:rPr>
              <a:t>Shri P. Mohamed Ilyas</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11090698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2196B-C985-A39B-6893-D8B21C6B20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5CE73-A9E0-2028-03FB-927FC23DD443}"/>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Bharath Art And Crafts</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1CCA75AD-0135-2316-8778-2F9E3F6BFDF8}"/>
              </a:ext>
            </a:extLst>
          </p:cNvPr>
          <p:cNvSpPr>
            <a:spLocks noGrp="1"/>
          </p:cNvSpPr>
          <p:nvPr>
            <p:ph idx="1"/>
          </p:nvPr>
        </p:nvSpPr>
        <p:spPr>
          <a:xfrm>
            <a:off x="232560" y="2185058"/>
            <a:ext cx="11583388" cy="4443163"/>
          </a:xfrm>
        </p:spPr>
        <p:txBody>
          <a:bodyPr>
            <a:noAutofit/>
          </a:bodyPr>
          <a:lstStyle/>
          <a:p>
            <a:pPr marL="0" indent="0" algn="just">
              <a:buNone/>
            </a:pPr>
            <a:r>
              <a:rPr lang="en-IN" sz="2950" dirty="0">
                <a:latin typeface="Franklin Gothic Medium" panose="020B0603020102020204" pitchFamily="34" charset="0"/>
              </a:rPr>
              <a:t>M/s Bharath Art and Crafts established by Shri P. Mohamed Ilyas in 1975 with financial assistance of Rs.1.50 crore from KSFC. The unit manufactures a wide range of wooden toys and Montessori learning products. With 40 skilled artisans, the unit blends traditional craftsmanship with modern design, advanced machinery, and certified toy-safety standards. Its excellence has earned prestigious recognitions such as the </a:t>
            </a:r>
            <a:r>
              <a:rPr lang="en-IN" sz="2950" dirty="0" err="1">
                <a:latin typeface="Franklin Gothic Medium" panose="020B0603020102020204" pitchFamily="34" charset="0"/>
              </a:rPr>
              <a:t>Livecrafts</a:t>
            </a:r>
            <a:r>
              <a:rPr lang="en-IN" sz="2950" dirty="0">
                <a:latin typeface="Franklin Gothic Medium" panose="020B0603020102020204" pitchFamily="34" charset="0"/>
              </a:rPr>
              <a:t> Design Award, </a:t>
            </a:r>
            <a:r>
              <a:rPr lang="en-IN" sz="2950" dirty="0" err="1">
                <a:latin typeface="Franklin Gothic Medium" panose="020B0603020102020204" pitchFamily="34" charset="0"/>
              </a:rPr>
              <a:t>Kokuya</a:t>
            </a:r>
            <a:r>
              <a:rPr lang="en-IN" sz="2950" dirty="0">
                <a:latin typeface="Franklin Gothic Medium" panose="020B0603020102020204" pitchFamily="34" charset="0"/>
              </a:rPr>
              <a:t> Design Award, and CTS Heritage Awards. The unit has a strong global footprint, exporting </a:t>
            </a:r>
            <a:r>
              <a:rPr lang="en-IN" sz="2950" dirty="0" err="1">
                <a:latin typeface="Franklin Gothic Medium" panose="020B0603020102020204" pitchFamily="34" charset="0"/>
              </a:rPr>
              <a:t>Channapatna</a:t>
            </a:r>
            <a:r>
              <a:rPr lang="en-IN" sz="2950" dirty="0">
                <a:latin typeface="Franklin Gothic Medium" panose="020B0603020102020204" pitchFamily="34" charset="0"/>
              </a:rPr>
              <a:t> lacquered toys, Montessori toys, kids’ hangers, dolls vehicles, stackers, rattles, festive décor, and handicrafts wooden animals to the USA; Australia and EU and UK.</a:t>
            </a:r>
          </a:p>
          <a:p>
            <a:endParaRPr lang="en-IN" sz="2750" dirty="0">
              <a:latin typeface="Franklin Gothic Medium" panose="020B0603020102020204" pitchFamily="34" charset="0"/>
            </a:endParaRPr>
          </a:p>
        </p:txBody>
      </p:sp>
    </p:spTree>
    <p:extLst>
      <p:ext uri="{BB962C8B-B14F-4D97-AF65-F5344CB8AC3E}">
        <p14:creationId xmlns:p14="http://schemas.microsoft.com/office/powerpoint/2010/main" val="18549451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24AF8-E92F-1F52-E755-3826D18002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8E813E-3491-B0AA-F962-AA4102DB2647}"/>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ESS ENN Auto Brakes Pvt. Ltd.</a:t>
            </a:r>
            <a:endParaRPr lang="en-IN" sz="42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80E19BEE-209F-CC88-9147-669A37C88D4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l="4905" t="4064" r="5729" b="5060"/>
          <a:stretch>
            <a:fillRect/>
          </a:stretch>
        </p:blipFill>
        <p:spPr>
          <a:xfrm>
            <a:off x="537209" y="2777490"/>
            <a:ext cx="2103121" cy="2811780"/>
          </a:xfrm>
          <a:prstGeom prst="rect">
            <a:avLst/>
          </a:prstGeom>
          <a:ln w="5715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660D56A8-6D36-4069-80F7-91471AA9D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4670" y="2777491"/>
            <a:ext cx="8682991" cy="3771900"/>
          </a:xfrm>
          <a:prstGeom prst="rect">
            <a:avLst/>
          </a:prstGeom>
          <a:ln w="5715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CC0BC7D6-5173-EAEF-FFD3-AE4E4FB06472}"/>
              </a:ext>
            </a:extLst>
          </p:cNvPr>
          <p:cNvSpPr txBox="1"/>
          <p:nvPr/>
        </p:nvSpPr>
        <p:spPr>
          <a:xfrm>
            <a:off x="297180" y="5715000"/>
            <a:ext cx="2663190" cy="430887"/>
          </a:xfrm>
          <a:prstGeom prst="rect">
            <a:avLst/>
          </a:prstGeom>
          <a:noFill/>
        </p:spPr>
        <p:txBody>
          <a:bodyPr wrap="square" rtlCol="0">
            <a:spAutoFit/>
          </a:bodyPr>
          <a:lstStyle/>
          <a:p>
            <a:pPr algn="ctr"/>
            <a:r>
              <a:rPr lang="en-US" sz="2200" b="1" dirty="0">
                <a:latin typeface="Franklin Gothic Medium" panose="020B0603020102020204" pitchFamily="34" charset="0"/>
              </a:rPr>
              <a:t>Smt. Motha Sushma</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30030720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5FF0B-2AB4-F433-3269-F9F5C7CBD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835FCC-6A1B-856D-11C3-680CB8AA9355}"/>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ESS ENN Auto Brakes Pvt. Ltd.</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786B0F37-FD82-DEF3-F30B-6B750AE35759}"/>
              </a:ext>
            </a:extLst>
          </p:cNvPr>
          <p:cNvSpPr>
            <a:spLocks noGrp="1"/>
          </p:cNvSpPr>
          <p:nvPr>
            <p:ph idx="1"/>
          </p:nvPr>
        </p:nvSpPr>
        <p:spPr>
          <a:xfrm>
            <a:off x="232560" y="2446019"/>
            <a:ext cx="11583388" cy="4134701"/>
          </a:xfrm>
        </p:spPr>
        <p:txBody>
          <a:bodyPr>
            <a:noAutofit/>
          </a:bodyPr>
          <a:lstStyle/>
          <a:p>
            <a:pPr marL="0" indent="0" algn="just">
              <a:buNone/>
            </a:pPr>
            <a:r>
              <a:rPr lang="en-US" sz="2680" dirty="0">
                <a:latin typeface="Franklin Gothic Medium" panose="020B0603020102020204" pitchFamily="34" charset="0"/>
              </a:rPr>
              <a:t>Smt. Motha Sushma established M/s Ess Enn Auto Brakes Pvt. Ltd. in the year 2021 with financial assistance of Rs.10.16 Crore from KSFC.  The unit designs and manufactures complete sheet-metal solutions and professionally builds pressed tools for diverse engineering needs of numerous industrial houses. The company is ISO 9001:2015 certified and received the MSME “ZED Gold Certificate”, scheme initiated by the MSME Ministry, GOI.  The unit is equipped with advanced facilities including robotic welding, laser cutting, induction hardening, leak testing, CNC/VMC machining, and CED coating line. The ESS ENN Group operates an eco-friendly green coating plant following pollution norms with ETP recycling, using treated water for gardening and flushing. She employs 75 highly skilled and experienced professionals.</a:t>
            </a:r>
            <a:endParaRPr lang="en-IN" sz="2680" dirty="0">
              <a:latin typeface="Franklin Gothic Medium" panose="020B0603020102020204" pitchFamily="34" charset="0"/>
            </a:endParaRPr>
          </a:p>
        </p:txBody>
      </p:sp>
    </p:spTree>
    <p:extLst>
      <p:ext uri="{BB962C8B-B14F-4D97-AF65-F5344CB8AC3E}">
        <p14:creationId xmlns:p14="http://schemas.microsoft.com/office/powerpoint/2010/main" val="34629185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871DE-D804-9689-21FA-83ABCBB25D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EE8A2E-31EE-042A-A843-865F4B8E1FE5}"/>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a:t>
            </a:r>
            <a:r>
              <a:rPr lang="en-US" sz="4200" b="1" dirty="0" err="1">
                <a:latin typeface="Franklin Gothic Medium" panose="020B0603020102020204" pitchFamily="34" charset="0"/>
              </a:rPr>
              <a:t>Anupoorvi</a:t>
            </a:r>
            <a:r>
              <a:rPr lang="en-US" sz="4200" b="1" dirty="0">
                <a:latin typeface="Franklin Gothic Medium" panose="020B0603020102020204" pitchFamily="34" charset="0"/>
              </a:rPr>
              <a:t> Foods</a:t>
            </a:r>
            <a:endParaRPr lang="en-IN" sz="42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39B7F738-6264-4BD1-D4AB-7161B8E168B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3420" y="2327928"/>
            <a:ext cx="2282620" cy="2884152"/>
          </a:xfrm>
          <a:prstGeom prst="rect">
            <a:avLst/>
          </a:prstGeom>
          <a:ln w="5715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9E395037-4BD1-3A08-B8FA-60FC30B3B3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4649" y="2327928"/>
            <a:ext cx="4229101" cy="4130022"/>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6C8BA844-8C62-8E16-05E5-AB247B8C48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5263" y="2327928"/>
            <a:ext cx="4393317" cy="4130022"/>
          </a:xfrm>
          <a:prstGeom prst="rect">
            <a:avLst/>
          </a:prstGeom>
          <a:ln w="57150" cap="sq" cmpd="thickThin">
            <a:solidFill>
              <a:srgbClr val="000000"/>
            </a:solidFill>
            <a:prstDash val="solid"/>
            <a:miter lim="800000"/>
          </a:ln>
          <a:effectLst>
            <a:innerShdw blurRad="76200">
              <a:srgbClr val="000000"/>
            </a:innerShdw>
          </a:effectLst>
        </p:spPr>
      </p:pic>
      <p:sp>
        <p:nvSpPr>
          <p:cNvPr id="10" name="TextBox 9">
            <a:extLst>
              <a:ext uri="{FF2B5EF4-FFF2-40B4-BE49-F238E27FC236}">
                <a16:creationId xmlns:a16="http://schemas.microsoft.com/office/drawing/2014/main" id="{B96DFB8E-70A8-955F-3EF9-2BFF9EBA9967}"/>
              </a:ext>
            </a:extLst>
          </p:cNvPr>
          <p:cNvSpPr txBox="1"/>
          <p:nvPr/>
        </p:nvSpPr>
        <p:spPr>
          <a:xfrm>
            <a:off x="0" y="5280660"/>
            <a:ext cx="2823210" cy="430887"/>
          </a:xfrm>
          <a:prstGeom prst="rect">
            <a:avLst/>
          </a:prstGeom>
          <a:noFill/>
        </p:spPr>
        <p:txBody>
          <a:bodyPr wrap="square" rtlCol="0">
            <a:spAutoFit/>
          </a:bodyPr>
          <a:lstStyle/>
          <a:p>
            <a:pPr algn="ctr"/>
            <a:r>
              <a:rPr lang="en-US" sz="2200" b="1" dirty="0">
                <a:latin typeface="Franklin Gothic Medium" panose="020B0603020102020204" pitchFamily="34" charset="0"/>
              </a:rPr>
              <a:t>Shri Harish Nayak</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651975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C5257-3E44-CB11-85A8-69AD2268C0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DE3ECA-AC80-9C9E-DB81-46DB0C7D3270}"/>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a:t>
            </a:r>
            <a:r>
              <a:rPr lang="en-US" sz="4200" b="1" dirty="0" err="1">
                <a:latin typeface="Franklin Gothic Medium" panose="020B0603020102020204" pitchFamily="34" charset="0"/>
              </a:rPr>
              <a:t>Anupoorvi</a:t>
            </a:r>
            <a:r>
              <a:rPr lang="en-US" sz="4200" b="1" dirty="0">
                <a:latin typeface="Franklin Gothic Medium" panose="020B0603020102020204" pitchFamily="34" charset="0"/>
              </a:rPr>
              <a:t> Foods</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5AE90C0B-8275-909F-B1E2-834F7193536A}"/>
              </a:ext>
            </a:extLst>
          </p:cNvPr>
          <p:cNvSpPr>
            <a:spLocks noGrp="1"/>
          </p:cNvSpPr>
          <p:nvPr>
            <p:ph idx="1"/>
          </p:nvPr>
        </p:nvSpPr>
        <p:spPr>
          <a:xfrm>
            <a:off x="232560" y="2229383"/>
            <a:ext cx="11583388" cy="4351338"/>
          </a:xfrm>
        </p:spPr>
        <p:txBody>
          <a:bodyPr>
            <a:noAutofit/>
          </a:bodyPr>
          <a:lstStyle/>
          <a:p>
            <a:pPr marL="0" indent="0" algn="just">
              <a:buNone/>
            </a:pPr>
            <a:endParaRPr lang="en-IN" sz="3200" dirty="0">
              <a:latin typeface="Franklin Gothic Medium" panose="020B0603020102020204" pitchFamily="34" charset="0"/>
            </a:endParaRPr>
          </a:p>
          <a:p>
            <a:pPr marL="0" indent="0" algn="just">
              <a:buNone/>
            </a:pPr>
            <a:r>
              <a:rPr lang="en-IN" sz="3200" dirty="0">
                <a:latin typeface="Franklin Gothic Medium" panose="020B0603020102020204" pitchFamily="34" charset="0"/>
              </a:rPr>
              <a:t>M/s </a:t>
            </a:r>
            <a:r>
              <a:rPr lang="en-IN" sz="3200" dirty="0" err="1">
                <a:latin typeface="Franklin Gothic Medium" panose="020B0603020102020204" pitchFamily="34" charset="0"/>
              </a:rPr>
              <a:t>Anupoorvi</a:t>
            </a:r>
            <a:r>
              <a:rPr lang="en-IN" sz="3200" dirty="0">
                <a:latin typeface="Franklin Gothic Medium" panose="020B0603020102020204" pitchFamily="34" charset="0"/>
              </a:rPr>
              <a:t> Foods established by Shri Harish K Nayak in the year 2023 with financial assistance of Rs. 60.30 lakhs from KSFC.  The unit produces an extensive range of home-style food products, including snacks, namkeens, </a:t>
            </a:r>
            <a:r>
              <a:rPr lang="en-IN" sz="3200" dirty="0" err="1">
                <a:latin typeface="Franklin Gothic Medium" panose="020B0603020102020204" pitchFamily="34" charset="0"/>
              </a:rPr>
              <a:t>papads</a:t>
            </a:r>
            <a:r>
              <a:rPr lang="en-IN" sz="3200" dirty="0">
                <a:latin typeface="Franklin Gothic Medium" panose="020B0603020102020204" pitchFamily="34" charset="0"/>
              </a:rPr>
              <a:t>, urad and potato variants, sweet potato and jackfruit products, ragi-based items, spices, dry fruits, and more with 150+ Stock Keeping Units successfully established in the market. </a:t>
            </a:r>
            <a:r>
              <a:rPr lang="en-US" sz="3200" dirty="0">
                <a:latin typeface="Franklin Gothic Medium" panose="020B0603020102020204" pitchFamily="34" charset="0"/>
              </a:rPr>
              <a:t>The unit gave employment to 30 workers. </a:t>
            </a:r>
            <a:endParaRPr lang="en-IN" sz="3200" dirty="0">
              <a:latin typeface="Franklin Gothic Medium" panose="020B0603020102020204" pitchFamily="34" charset="0"/>
            </a:endParaRPr>
          </a:p>
          <a:p>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17321035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7C926-06B5-59B8-AF0D-529A809F6F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32C851-B571-127C-68B8-00A68B690D68}"/>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Maruthi Udyam</a:t>
            </a:r>
            <a:endParaRPr lang="en-IN" sz="42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52F70A80-C6E3-A493-E305-7AC07908739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99898" y="2274570"/>
            <a:ext cx="1800800" cy="2080260"/>
          </a:xfrm>
          <a:prstGeom prst="rect">
            <a:avLst/>
          </a:prstGeom>
          <a:ln w="5715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A8BB2C14-30A5-71A2-CE80-7474825F87E6}"/>
              </a:ext>
            </a:extLst>
          </p:cNvPr>
          <p:cNvPicPr>
            <a:picLocks noChangeAspect="1"/>
          </p:cNvPicPr>
          <p:nvPr/>
        </p:nvPicPr>
        <p:blipFill>
          <a:blip r:embed="rId3" cstate="print">
            <a:extLst>
              <a:ext uri="{28A0092B-C50C-407E-A947-70E740481C1C}">
                <a14:useLocalDpi xmlns:a14="http://schemas.microsoft.com/office/drawing/2010/main" val="0"/>
              </a:ext>
            </a:extLst>
          </a:blip>
          <a:srcRect l="5727" t="9666" r="11643"/>
          <a:stretch>
            <a:fillRect/>
          </a:stretch>
        </p:blipFill>
        <p:spPr>
          <a:xfrm>
            <a:off x="2540178" y="2274570"/>
            <a:ext cx="1800800" cy="2080260"/>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0D47B46C-DAA2-4F17-9CC7-EEAA440B13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2020" y="2274570"/>
            <a:ext cx="1645920" cy="2080260"/>
          </a:xfrm>
          <a:prstGeom prst="rect">
            <a:avLst/>
          </a:prstGeom>
          <a:ln w="5715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A645324C-BBEC-D2BC-3006-FF063785043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50182" y="2274570"/>
            <a:ext cx="5359729" cy="4369676"/>
          </a:xfrm>
          <a:prstGeom prst="rect">
            <a:avLst/>
          </a:prstGeom>
          <a:ln w="57150" cap="sq" cmpd="thickThin">
            <a:solidFill>
              <a:srgbClr val="000000"/>
            </a:solid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3FE3C1AA-A75C-A376-FF58-55A7D152EC26}"/>
              </a:ext>
            </a:extLst>
          </p:cNvPr>
          <p:cNvPicPr>
            <a:picLocks noChangeAspect="1"/>
          </p:cNvPicPr>
          <p:nvPr/>
        </p:nvPicPr>
        <p:blipFill>
          <a:blip r:embed="rId6" cstate="print">
            <a:extLst>
              <a:ext uri="{28A0092B-C50C-407E-A947-70E740481C1C}">
                <a14:useLocalDpi xmlns:a14="http://schemas.microsoft.com/office/drawing/2010/main" val="0"/>
              </a:ext>
            </a:extLst>
          </a:blip>
          <a:srcRect t="9352" b="36500"/>
          <a:stretch>
            <a:fillRect/>
          </a:stretch>
        </p:blipFill>
        <p:spPr>
          <a:xfrm>
            <a:off x="299898" y="5026146"/>
            <a:ext cx="6078042" cy="1634656"/>
          </a:xfrm>
          <a:prstGeom prst="rect">
            <a:avLst/>
          </a:prstGeom>
          <a:ln w="57150" cap="sq" cmpd="thickThin">
            <a:solidFill>
              <a:srgbClr val="000000"/>
            </a:solidFill>
            <a:prstDash val="solid"/>
            <a:miter lim="800000"/>
          </a:ln>
          <a:effectLst>
            <a:innerShdw blurRad="76200">
              <a:srgbClr val="000000"/>
            </a:innerShdw>
          </a:effectLst>
        </p:spPr>
      </p:pic>
      <p:sp>
        <p:nvSpPr>
          <p:cNvPr id="10" name="TextBox 9">
            <a:extLst>
              <a:ext uri="{FF2B5EF4-FFF2-40B4-BE49-F238E27FC236}">
                <a16:creationId xmlns:a16="http://schemas.microsoft.com/office/drawing/2014/main" id="{90CF7319-B361-5980-B68B-B5D682022B17}"/>
              </a:ext>
            </a:extLst>
          </p:cNvPr>
          <p:cNvSpPr txBox="1"/>
          <p:nvPr/>
        </p:nvSpPr>
        <p:spPr>
          <a:xfrm>
            <a:off x="-11875" y="4429496"/>
            <a:ext cx="2422566" cy="338554"/>
          </a:xfrm>
          <a:prstGeom prst="rect">
            <a:avLst/>
          </a:prstGeom>
          <a:noFill/>
        </p:spPr>
        <p:txBody>
          <a:bodyPr wrap="square" rtlCol="0">
            <a:spAutoFit/>
          </a:bodyPr>
          <a:lstStyle/>
          <a:p>
            <a:pPr algn="ctr"/>
            <a:r>
              <a:rPr lang="en-US" sz="1600" b="1" dirty="0">
                <a:latin typeface="Franklin Gothic Book" panose="020B0503020102020204" pitchFamily="34" charset="0"/>
              </a:rPr>
              <a:t>Shri </a:t>
            </a:r>
            <a:r>
              <a:rPr lang="en-US" sz="1600" b="1" dirty="0" err="1">
                <a:latin typeface="Franklin Gothic Book" panose="020B0503020102020204" pitchFamily="34" charset="0"/>
              </a:rPr>
              <a:t>Pattabhiram</a:t>
            </a:r>
            <a:r>
              <a:rPr lang="en-US" sz="1600" b="1" dirty="0">
                <a:latin typeface="Franklin Gothic Book" panose="020B0503020102020204" pitchFamily="34" charset="0"/>
              </a:rPr>
              <a:t> R </a:t>
            </a:r>
            <a:r>
              <a:rPr lang="en-US" sz="1600" b="1" dirty="0" err="1">
                <a:latin typeface="Franklin Gothic Book" panose="020B0503020102020204" pitchFamily="34" charset="0"/>
              </a:rPr>
              <a:t>Kalkur</a:t>
            </a:r>
            <a:endParaRPr lang="en-IN" sz="1600" b="1" dirty="0">
              <a:latin typeface="Franklin Gothic Book" panose="020B0503020102020204" pitchFamily="34" charset="0"/>
            </a:endParaRPr>
          </a:p>
        </p:txBody>
      </p:sp>
      <p:sp>
        <p:nvSpPr>
          <p:cNvPr id="11" name="TextBox 10">
            <a:extLst>
              <a:ext uri="{FF2B5EF4-FFF2-40B4-BE49-F238E27FC236}">
                <a16:creationId xmlns:a16="http://schemas.microsoft.com/office/drawing/2014/main" id="{C15490A6-72CF-89E8-0216-224BA71BF7A1}"/>
              </a:ext>
            </a:extLst>
          </p:cNvPr>
          <p:cNvSpPr txBox="1"/>
          <p:nvPr/>
        </p:nvSpPr>
        <p:spPr>
          <a:xfrm>
            <a:off x="2327563" y="4441371"/>
            <a:ext cx="2161309" cy="338554"/>
          </a:xfrm>
          <a:prstGeom prst="rect">
            <a:avLst/>
          </a:prstGeom>
          <a:noFill/>
        </p:spPr>
        <p:txBody>
          <a:bodyPr wrap="square" rtlCol="0">
            <a:spAutoFit/>
          </a:bodyPr>
          <a:lstStyle/>
          <a:p>
            <a:pPr algn="ctr"/>
            <a:r>
              <a:rPr lang="en-US" sz="1600" b="1" dirty="0">
                <a:latin typeface="Franklin Gothic Book" panose="020B0503020102020204" pitchFamily="34" charset="0"/>
              </a:rPr>
              <a:t>Shri Ramesh U Nayak</a:t>
            </a:r>
            <a:endParaRPr lang="en-IN" sz="1600" b="1" dirty="0">
              <a:latin typeface="Franklin Gothic Book" panose="020B0503020102020204" pitchFamily="34" charset="0"/>
            </a:endParaRPr>
          </a:p>
        </p:txBody>
      </p:sp>
      <p:sp>
        <p:nvSpPr>
          <p:cNvPr id="12" name="TextBox 11">
            <a:extLst>
              <a:ext uri="{FF2B5EF4-FFF2-40B4-BE49-F238E27FC236}">
                <a16:creationId xmlns:a16="http://schemas.microsoft.com/office/drawing/2014/main" id="{AE5B1ACA-1977-0A0C-D27D-360196E14511}"/>
              </a:ext>
            </a:extLst>
          </p:cNvPr>
          <p:cNvSpPr txBox="1"/>
          <p:nvPr/>
        </p:nvSpPr>
        <p:spPr>
          <a:xfrm>
            <a:off x="4429498" y="4405746"/>
            <a:ext cx="2161309" cy="584775"/>
          </a:xfrm>
          <a:prstGeom prst="rect">
            <a:avLst/>
          </a:prstGeom>
          <a:noFill/>
        </p:spPr>
        <p:txBody>
          <a:bodyPr wrap="square" rtlCol="0">
            <a:spAutoFit/>
          </a:bodyPr>
          <a:lstStyle/>
          <a:p>
            <a:pPr algn="ctr"/>
            <a:r>
              <a:rPr lang="en-US" sz="1600" b="1" dirty="0">
                <a:latin typeface="Franklin Gothic Book" panose="020B0503020102020204" pitchFamily="34" charset="0"/>
              </a:rPr>
              <a:t>Shri </a:t>
            </a:r>
            <a:r>
              <a:rPr lang="en-US" sz="1600" b="1" dirty="0" err="1">
                <a:latin typeface="Franklin Gothic Book" panose="020B0503020102020204" pitchFamily="34" charset="0"/>
              </a:rPr>
              <a:t>Radhaskrishna</a:t>
            </a:r>
            <a:r>
              <a:rPr lang="en-US" sz="1600" b="1" dirty="0">
                <a:latin typeface="Franklin Gothic Book" panose="020B0503020102020204" pitchFamily="34" charset="0"/>
              </a:rPr>
              <a:t> S Nayak</a:t>
            </a:r>
            <a:endParaRPr lang="en-IN" sz="1600" b="1" dirty="0">
              <a:latin typeface="Franklin Gothic Book" panose="020B0503020102020204" pitchFamily="34" charset="0"/>
            </a:endParaRPr>
          </a:p>
        </p:txBody>
      </p:sp>
    </p:spTree>
    <p:extLst>
      <p:ext uri="{BB962C8B-B14F-4D97-AF65-F5344CB8AC3E}">
        <p14:creationId xmlns:p14="http://schemas.microsoft.com/office/powerpoint/2010/main" val="12985680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6948C-4BB1-D91E-EFBF-661BA8822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CF674E-830C-4DB2-09D3-857F29FD9F05}"/>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Maruthi Udyam</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74068ADA-963C-FECF-2C31-429E594DD066}"/>
              </a:ext>
            </a:extLst>
          </p:cNvPr>
          <p:cNvSpPr>
            <a:spLocks noGrp="1"/>
          </p:cNvSpPr>
          <p:nvPr>
            <p:ph idx="1"/>
          </p:nvPr>
        </p:nvSpPr>
        <p:spPr>
          <a:xfrm>
            <a:off x="232560" y="2624447"/>
            <a:ext cx="11583388" cy="3956274"/>
          </a:xfrm>
        </p:spPr>
        <p:txBody>
          <a:bodyPr>
            <a:noAutofit/>
          </a:bodyPr>
          <a:lstStyle/>
          <a:p>
            <a:pPr marL="0" indent="0" algn="just">
              <a:buNone/>
            </a:pPr>
            <a:r>
              <a:rPr lang="en-US" sz="3200" dirty="0">
                <a:latin typeface="Franklin Gothic Medium" panose="020B0603020102020204" pitchFamily="34" charset="0"/>
              </a:rPr>
              <a:t>Shri </a:t>
            </a:r>
            <a:r>
              <a:rPr lang="en-US" sz="3200" dirty="0" err="1">
                <a:latin typeface="Franklin Gothic Medium" panose="020B0603020102020204" pitchFamily="34" charset="0"/>
              </a:rPr>
              <a:t>Pattabhiram</a:t>
            </a:r>
            <a:r>
              <a:rPr lang="en-US" sz="3200" dirty="0">
                <a:latin typeface="Franklin Gothic Medium" panose="020B0603020102020204" pitchFamily="34" charset="0"/>
              </a:rPr>
              <a:t> R. </a:t>
            </a:r>
            <a:r>
              <a:rPr lang="en-US" sz="3200" dirty="0" err="1">
                <a:latin typeface="Franklin Gothic Medium" panose="020B0603020102020204" pitchFamily="34" charset="0"/>
              </a:rPr>
              <a:t>Kalkur</a:t>
            </a:r>
            <a:r>
              <a:rPr lang="en-US" sz="3200" dirty="0">
                <a:latin typeface="Franklin Gothic Medium" panose="020B0603020102020204" pitchFamily="34" charset="0"/>
              </a:rPr>
              <a:t>, Shri Ramesh U. Nayak, and Shri </a:t>
            </a:r>
            <a:r>
              <a:rPr lang="en-US" sz="3200" dirty="0" err="1">
                <a:latin typeface="Franklin Gothic Medium" panose="020B0603020102020204" pitchFamily="34" charset="0"/>
              </a:rPr>
              <a:t>Radhaskrishna</a:t>
            </a:r>
            <a:r>
              <a:rPr lang="en-US" sz="3200" dirty="0">
                <a:latin typeface="Franklin Gothic Medium" panose="020B0603020102020204" pitchFamily="34" charset="0"/>
              </a:rPr>
              <a:t> S. Nayak established M/s Maruti </a:t>
            </a:r>
            <a:r>
              <a:rPr lang="en-US" sz="3200" dirty="0" err="1">
                <a:latin typeface="Franklin Gothic Medium" panose="020B0603020102020204" pitchFamily="34" charset="0"/>
              </a:rPr>
              <a:t>Udyams</a:t>
            </a:r>
            <a:r>
              <a:rPr lang="en-US" sz="3200" dirty="0">
                <a:latin typeface="Franklin Gothic Medium" panose="020B0603020102020204" pitchFamily="34" charset="0"/>
              </a:rPr>
              <a:t> in 1997 with financial assistance of Rs.9.84 crore from KSFC. The unit processes healthy and tasty Poha organically, without adding any chemicals, ensuring minimal hand touch and limited human contact. The firm has a wide purchase market across Chhattisgarh, Madhya Pradesh, Gujarat, Tamil Nadu, Andhra Pradesh, Maharashtra, and Karnataka.</a:t>
            </a: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9722359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7CA6D-3580-AA9E-449C-909E10E69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069FB-0202-721D-D14B-650859176C74}"/>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G T Hotel Bar &amp; Restaurant</a:t>
            </a:r>
            <a:endParaRPr lang="en-IN" sz="42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68127C5F-F9D5-44E9-337F-806394DD189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26733" t="11690" r="27459"/>
          <a:stretch>
            <a:fillRect/>
          </a:stretch>
        </p:blipFill>
        <p:spPr>
          <a:xfrm>
            <a:off x="4742212" y="2441310"/>
            <a:ext cx="2256313" cy="2669008"/>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E5AA94FA-FFBA-A1A8-9E1A-1B830CBECAFB}"/>
              </a:ext>
            </a:extLst>
          </p:cNvPr>
          <p:cNvPicPr>
            <a:picLocks noChangeAspect="1"/>
          </p:cNvPicPr>
          <p:nvPr/>
        </p:nvPicPr>
        <p:blipFill>
          <a:blip r:embed="rId3">
            <a:extLst>
              <a:ext uri="{28A0092B-C50C-407E-A947-70E740481C1C}">
                <a14:useLocalDpi xmlns:a14="http://schemas.microsoft.com/office/drawing/2010/main" val="0"/>
              </a:ext>
            </a:extLst>
          </a:blip>
          <a:srcRect l="2583" t="11525" r="15547" b="8337"/>
          <a:stretch>
            <a:fillRect/>
          </a:stretch>
        </p:blipFill>
        <p:spPr>
          <a:xfrm>
            <a:off x="486887" y="2441310"/>
            <a:ext cx="3859479" cy="4042617"/>
          </a:xfrm>
          <a:prstGeom prst="rect">
            <a:avLst/>
          </a:prstGeom>
          <a:ln w="5715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43231AC9-A6EC-48B0-B534-B0CF5B229B13}"/>
              </a:ext>
            </a:extLst>
          </p:cNvPr>
          <p:cNvPicPr>
            <a:picLocks noChangeAspect="1"/>
          </p:cNvPicPr>
          <p:nvPr/>
        </p:nvPicPr>
        <p:blipFill>
          <a:blip r:embed="rId4">
            <a:extLst>
              <a:ext uri="{28A0092B-C50C-407E-A947-70E740481C1C}">
                <a14:useLocalDpi xmlns:a14="http://schemas.microsoft.com/office/drawing/2010/main" val="0"/>
              </a:ext>
            </a:extLst>
          </a:blip>
          <a:srcRect l="5366" t="13206" b="3116"/>
          <a:stretch>
            <a:fillRect/>
          </a:stretch>
        </p:blipFill>
        <p:spPr>
          <a:xfrm>
            <a:off x="7394371" y="2441310"/>
            <a:ext cx="4504704" cy="4042617"/>
          </a:xfrm>
          <a:prstGeom prst="rect">
            <a:avLst/>
          </a:prstGeom>
          <a:ln w="57150" cap="sq" cmpd="thickThin">
            <a:solidFill>
              <a:srgbClr val="000000"/>
            </a:solidFill>
            <a:prstDash val="solid"/>
            <a:miter lim="800000"/>
          </a:ln>
          <a:effectLst>
            <a:innerShdw blurRad="76200">
              <a:srgbClr val="000000"/>
            </a:innerShdw>
          </a:effectLst>
        </p:spPr>
      </p:pic>
      <p:sp>
        <p:nvSpPr>
          <p:cNvPr id="14" name="TextBox 13">
            <a:extLst>
              <a:ext uri="{FF2B5EF4-FFF2-40B4-BE49-F238E27FC236}">
                <a16:creationId xmlns:a16="http://schemas.microsoft.com/office/drawing/2014/main" id="{EDB825A1-A855-5F51-D75B-0A74EA4E0CA3}"/>
              </a:ext>
            </a:extLst>
          </p:cNvPr>
          <p:cNvSpPr txBox="1"/>
          <p:nvPr/>
        </p:nvSpPr>
        <p:spPr>
          <a:xfrm>
            <a:off x="4346366" y="5118267"/>
            <a:ext cx="3048005" cy="430887"/>
          </a:xfrm>
          <a:prstGeom prst="rect">
            <a:avLst/>
          </a:prstGeom>
          <a:noFill/>
        </p:spPr>
        <p:txBody>
          <a:bodyPr wrap="square" rtlCol="0">
            <a:spAutoFit/>
          </a:bodyPr>
          <a:lstStyle/>
          <a:p>
            <a:pPr algn="ctr"/>
            <a:r>
              <a:rPr lang="en-US" sz="2200" b="1" dirty="0">
                <a:latin typeface="Franklin Gothic Medium" panose="020B0603020102020204" pitchFamily="34" charset="0"/>
              </a:rPr>
              <a:t>Shri Suresh G </a:t>
            </a:r>
            <a:r>
              <a:rPr lang="en-US" sz="2200" b="1" dirty="0" err="1">
                <a:latin typeface="Franklin Gothic Medium" panose="020B0603020102020204" pitchFamily="34" charset="0"/>
              </a:rPr>
              <a:t>Talawar</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16867616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985E2-90C6-98E0-B4C4-2B13316F46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C7DE1-3797-8BDD-5AD7-17EC18A3D9E2}"/>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Karnataka State Financial Corporation {KSFC}, Bengaluru </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G T Hotel Bar &amp; Restaurant</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65A0319D-51CE-7C59-3C2C-356E3B5F4527}"/>
              </a:ext>
            </a:extLst>
          </p:cNvPr>
          <p:cNvSpPr>
            <a:spLocks noGrp="1"/>
          </p:cNvSpPr>
          <p:nvPr>
            <p:ph idx="1"/>
          </p:nvPr>
        </p:nvSpPr>
        <p:spPr>
          <a:xfrm>
            <a:off x="232560" y="2229383"/>
            <a:ext cx="11583388" cy="4351338"/>
          </a:xfrm>
        </p:spPr>
        <p:txBody>
          <a:bodyPr>
            <a:noAutofit/>
          </a:bodyPr>
          <a:lstStyle/>
          <a:p>
            <a:pPr marL="0" indent="0" algn="just">
              <a:buNone/>
            </a:pPr>
            <a:endParaRPr lang="en-IN" sz="3200" dirty="0">
              <a:latin typeface="Franklin Gothic Medium" panose="020B0603020102020204" pitchFamily="34" charset="0"/>
            </a:endParaRPr>
          </a:p>
          <a:p>
            <a:pPr marL="0" indent="0" algn="just">
              <a:buNone/>
            </a:pPr>
            <a:r>
              <a:rPr lang="en-IN" sz="3200" dirty="0">
                <a:latin typeface="Franklin Gothic Medium" panose="020B0603020102020204" pitchFamily="34" charset="0"/>
              </a:rPr>
              <a:t>Shri Suresh G </a:t>
            </a:r>
            <a:r>
              <a:rPr lang="en-IN" sz="3200" dirty="0" err="1">
                <a:latin typeface="Franklin Gothic Medium" panose="020B0603020102020204" pitchFamily="34" charset="0"/>
              </a:rPr>
              <a:t>Talawar</a:t>
            </a:r>
            <a:r>
              <a:rPr lang="en-IN" sz="3200" dirty="0">
                <a:latin typeface="Franklin Gothic Medium" panose="020B0603020102020204" pitchFamily="34" charset="0"/>
              </a:rPr>
              <a:t> established M/s G T Hotel Bar &amp; Restaurant in the year 2016 with financial assistance of Rs.209.00 lakhs from KSFC.  The unit provides a combination of dining and social ambience, functioning as a restaurant and bar — suited for meals, gatherings and socializing.     People of Rakshi Village and surrounding village with travellers are the main customers.</a:t>
            </a:r>
          </a:p>
          <a:p>
            <a:pPr algn="just"/>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33681778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A2890-6DBD-507E-C3C6-CD84C431F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DE28AB-9BD2-3A83-6F75-CB8F1808B3AB}"/>
              </a:ext>
            </a:extLst>
          </p:cNvPr>
          <p:cNvSpPr>
            <a:spLocks noGrp="1"/>
          </p:cNvSpPr>
          <p:nvPr>
            <p:ph type="title"/>
          </p:nvPr>
        </p:nvSpPr>
        <p:spPr>
          <a:xfrm>
            <a:off x="1266093" y="-255251"/>
            <a:ext cx="7877908" cy="1297971"/>
          </a:xfrm>
        </p:spPr>
        <p:txBody>
          <a:bodyPr>
            <a:noAutofit/>
          </a:bodyPr>
          <a:lstStyle/>
          <a:p>
            <a:pPr algn="ctr"/>
            <a:r>
              <a:rPr lang="en-US" sz="4800" b="1" dirty="0">
                <a:latin typeface="Franklin Gothic Medium" pitchFamily="34" charset="0"/>
              </a:rPr>
              <a:t>	</a:t>
            </a:r>
            <a:r>
              <a:rPr lang="en-US" sz="4600" b="1" dirty="0" err="1">
                <a:latin typeface="Franklin Gothic Medium" pitchFamily="34" charset="0"/>
              </a:rPr>
              <a:t>Sunbest</a:t>
            </a:r>
            <a:r>
              <a:rPr lang="en-US" sz="4600" b="1" dirty="0">
                <a:latin typeface="Franklin Gothic Medium" pitchFamily="34" charset="0"/>
              </a:rPr>
              <a:t> Solar, Chennai</a:t>
            </a:r>
            <a:endParaRPr lang="en-IN" sz="4600" b="1" dirty="0">
              <a:latin typeface="Franklin Gothic Medium" panose="020B0603020102020204" pitchFamily="34" charset="0"/>
            </a:endParaRPr>
          </a:p>
        </p:txBody>
      </p:sp>
      <p:pic>
        <p:nvPicPr>
          <p:cNvPr id="23" name="Picture 22">
            <a:extLst>
              <a:ext uri="{FF2B5EF4-FFF2-40B4-BE49-F238E27FC236}">
                <a16:creationId xmlns:a16="http://schemas.microsoft.com/office/drawing/2014/main" id="{33364D63-B85C-2915-DF54-18CBD6D965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05384" y="2187146"/>
            <a:ext cx="5846028" cy="4448431"/>
          </a:xfrm>
          <a:prstGeom prst="rect">
            <a:avLst/>
          </a:prstGeom>
        </p:spPr>
      </p:pic>
      <p:pic>
        <p:nvPicPr>
          <p:cNvPr id="25" name="Picture 24">
            <a:extLst>
              <a:ext uri="{FF2B5EF4-FFF2-40B4-BE49-F238E27FC236}">
                <a16:creationId xmlns:a16="http://schemas.microsoft.com/office/drawing/2014/main" id="{ACDF4FF1-9C16-1B8B-17E0-5BD37872A0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0377" y="2187146"/>
            <a:ext cx="5488463" cy="4448431"/>
          </a:xfrm>
          <a:prstGeom prst="rect">
            <a:avLst/>
          </a:prstGeom>
        </p:spPr>
      </p:pic>
      <p:pic>
        <p:nvPicPr>
          <p:cNvPr id="31" name="Picture 30">
            <a:extLst>
              <a:ext uri="{FF2B5EF4-FFF2-40B4-BE49-F238E27FC236}">
                <a16:creationId xmlns:a16="http://schemas.microsoft.com/office/drawing/2014/main" id="{4D0BA06E-EDBA-D423-A420-3EFFCD7039E9}"/>
              </a:ext>
            </a:extLst>
          </p:cNvPr>
          <p:cNvPicPr>
            <a:picLocks noChangeAspect="1"/>
          </p:cNvPicPr>
          <p:nvPr/>
        </p:nvPicPr>
        <p:blipFill>
          <a:blip r:embed="rId4"/>
          <a:stretch>
            <a:fillRect/>
          </a:stretch>
        </p:blipFill>
        <p:spPr>
          <a:xfrm>
            <a:off x="389233" y="222423"/>
            <a:ext cx="1649632" cy="1816442"/>
          </a:xfrm>
          <a:prstGeom prst="rect">
            <a:avLst/>
          </a:prstGeom>
        </p:spPr>
      </p:pic>
      <p:sp>
        <p:nvSpPr>
          <p:cNvPr id="33" name="TextBox 32">
            <a:extLst>
              <a:ext uri="{FF2B5EF4-FFF2-40B4-BE49-F238E27FC236}">
                <a16:creationId xmlns:a16="http://schemas.microsoft.com/office/drawing/2014/main" id="{CCDFBE33-42DD-52AE-A468-E7E9D0135467}"/>
              </a:ext>
            </a:extLst>
          </p:cNvPr>
          <p:cNvSpPr txBox="1"/>
          <p:nvPr/>
        </p:nvSpPr>
        <p:spPr>
          <a:xfrm>
            <a:off x="2146991" y="1046895"/>
            <a:ext cx="2600855" cy="430887"/>
          </a:xfrm>
          <a:prstGeom prst="rect">
            <a:avLst/>
          </a:prstGeom>
          <a:noFill/>
        </p:spPr>
        <p:txBody>
          <a:bodyPr wrap="square">
            <a:spAutoFit/>
          </a:bodyPr>
          <a:lstStyle/>
          <a:p>
            <a:r>
              <a:rPr lang="en-IN" sz="2200" b="1" dirty="0">
                <a:effectLst/>
                <a:latin typeface="Franklin Gothic Medium" panose="020B0603020102020204" pitchFamily="34" charset="0"/>
                <a:ea typeface="Calibri" panose="020F0502020204030204" pitchFamily="34" charset="0"/>
              </a:rPr>
              <a:t>Dr. C. P. Rajkumar</a:t>
            </a:r>
            <a:endParaRPr lang="en-IN" sz="2200" b="1" dirty="0">
              <a:latin typeface="Franklin Gothic Medium" panose="020B0603020102020204" pitchFamily="34" charset="0"/>
            </a:endParaRPr>
          </a:p>
        </p:txBody>
      </p:sp>
      <p:pic>
        <p:nvPicPr>
          <p:cNvPr id="34" name="Picture 33">
            <a:extLst>
              <a:ext uri="{FF2B5EF4-FFF2-40B4-BE49-F238E27FC236}">
                <a16:creationId xmlns:a16="http://schemas.microsoft.com/office/drawing/2014/main" id="{98567932-464A-CB19-1EFF-4F38E6A35A76}"/>
              </a:ext>
            </a:extLst>
          </p:cNvPr>
          <p:cNvPicPr>
            <a:picLocks noChangeAspect="1"/>
          </p:cNvPicPr>
          <p:nvPr/>
        </p:nvPicPr>
        <p:blipFill>
          <a:blip r:embed="rId5"/>
          <a:srcRect l="4662" t="5585" r="68986" b="73513"/>
          <a:stretch>
            <a:fillRect/>
          </a:stretch>
        </p:blipFill>
        <p:spPr>
          <a:xfrm>
            <a:off x="8810367" y="86495"/>
            <a:ext cx="3212757" cy="1433384"/>
          </a:xfrm>
          <a:prstGeom prst="rect">
            <a:avLst/>
          </a:prstGeom>
        </p:spPr>
      </p:pic>
    </p:spTree>
    <p:extLst>
      <p:ext uri="{BB962C8B-B14F-4D97-AF65-F5344CB8AC3E}">
        <p14:creationId xmlns:p14="http://schemas.microsoft.com/office/powerpoint/2010/main" val="24729332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79688-3203-893E-4707-C012AC0340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CC742-834A-7A7A-4397-11E7D586E30B}"/>
              </a:ext>
            </a:extLst>
          </p:cNvPr>
          <p:cNvSpPr>
            <a:spLocks noGrp="1"/>
          </p:cNvSpPr>
          <p:nvPr>
            <p:ph type="title"/>
          </p:nvPr>
        </p:nvSpPr>
        <p:spPr>
          <a:xfrm>
            <a:off x="3185652" y="197197"/>
            <a:ext cx="4542503" cy="1809732"/>
          </a:xfrm>
        </p:spPr>
        <p:txBody>
          <a:bodyPr>
            <a:noAutofit/>
          </a:bodyPr>
          <a:lstStyle/>
          <a:p>
            <a:pPr algn="ctr"/>
            <a:r>
              <a:rPr lang="en-US" sz="4800" b="1" dirty="0">
                <a:latin typeface="Franklin Gothic Medium" pitchFamily="34" charset="0"/>
              </a:rPr>
              <a:t>	</a:t>
            </a:r>
            <a:r>
              <a:rPr lang="en-US" sz="4000" b="1" dirty="0" err="1">
                <a:solidFill>
                  <a:srgbClr val="7030A0"/>
                </a:solidFill>
                <a:latin typeface="Franklin Gothic Medium" pitchFamily="34" charset="0"/>
              </a:rPr>
              <a:t>Sunbest</a:t>
            </a:r>
            <a:r>
              <a:rPr lang="en-US" sz="4000" b="1" dirty="0">
                <a:solidFill>
                  <a:srgbClr val="7030A0"/>
                </a:solidFill>
                <a:latin typeface="Franklin Gothic Medium" pitchFamily="34" charset="0"/>
              </a:rPr>
              <a:t> Solar</a:t>
            </a:r>
            <a:br>
              <a:rPr lang="en-US" sz="4000" b="1" dirty="0">
                <a:solidFill>
                  <a:srgbClr val="7030A0"/>
                </a:solidFill>
                <a:latin typeface="Franklin Gothic Medium" pitchFamily="34" charset="0"/>
              </a:rPr>
            </a:br>
            <a:r>
              <a:rPr lang="en-US" sz="4000" b="1" dirty="0">
                <a:solidFill>
                  <a:srgbClr val="7030A0"/>
                </a:solidFill>
                <a:latin typeface="Franklin Gothic Medium" pitchFamily="34" charset="0"/>
              </a:rPr>
              <a:t>       Chennai</a:t>
            </a:r>
            <a:endParaRPr lang="en-IN" sz="4000" b="1" dirty="0">
              <a:solidFill>
                <a:srgbClr val="7030A0"/>
              </a:solidFill>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B872065D-92B1-A86C-F15D-1335ABE10401}"/>
              </a:ext>
            </a:extLst>
          </p:cNvPr>
          <p:cNvSpPr>
            <a:spLocks noGrp="1"/>
          </p:cNvSpPr>
          <p:nvPr>
            <p:ph idx="1"/>
          </p:nvPr>
        </p:nvSpPr>
        <p:spPr>
          <a:xfrm>
            <a:off x="232560" y="2006929"/>
            <a:ext cx="11583388" cy="4573792"/>
          </a:xfrm>
        </p:spPr>
        <p:txBody>
          <a:bodyPr>
            <a:noAutofit/>
          </a:bodyPr>
          <a:lstStyle/>
          <a:p>
            <a:pPr marL="0" indent="0" algn="just">
              <a:buNone/>
            </a:pPr>
            <a:r>
              <a:rPr lang="en-US" sz="2950" dirty="0">
                <a:latin typeface="Franklin Gothic Medium" panose="020B0603020102020204" pitchFamily="34" charset="0"/>
              </a:rPr>
              <a:t>M/s </a:t>
            </a:r>
            <a:r>
              <a:rPr lang="en-US" sz="2950" dirty="0" err="1">
                <a:latin typeface="Franklin Gothic Medium" panose="020B0603020102020204" pitchFamily="34" charset="0"/>
              </a:rPr>
              <a:t>Sunbest</a:t>
            </a:r>
            <a:r>
              <a:rPr lang="en-US" sz="2950" dirty="0">
                <a:latin typeface="Franklin Gothic Medium" panose="020B0603020102020204" pitchFamily="34" charset="0"/>
              </a:rPr>
              <a:t> Solar, established by Dr. C.P. Rajkumar is a company focused on pioneering solar thermal solutions (both air and water) to meet India’s NET ZERO target by 2070. The company's mission is to revolutionize </a:t>
            </a:r>
            <a:r>
              <a:rPr lang="en-US" sz="2950" dirty="0">
                <a:latin typeface="Franklin Gothic Medium" panose="020B0603020102020204" pitchFamily="34" charset="0"/>
                <a:cs typeface="Calibri" panose="020F0502020204030204" pitchFamily="34" charset="0"/>
              </a:rPr>
              <a:t>world powered by clean and sustainable energy through state-of-the-art solar technologies, ensuring a greener future for all</a:t>
            </a:r>
            <a:r>
              <a:rPr lang="en-US" sz="2950" dirty="0">
                <a:latin typeface="Franklin Gothic Medium" panose="020B0603020102020204" pitchFamily="34" charset="0"/>
              </a:rPr>
              <a:t>.  The unit's product is a patented solar air heating system, Solar water heating system and Solar Photovoltaic system. A specific installation includes a 225 m² solar air heating system at M/s Caterpillar India Private Limited, which was designed to reduce LPG gas consumption in their paint bake oven. Dr. C.P. Rajkumar was conferred with the “Most Environment Friendly Unit” award</a:t>
            </a:r>
          </a:p>
          <a:p>
            <a:pPr marL="0" indent="0" algn="just">
              <a:buNone/>
            </a:pPr>
            <a:endParaRPr lang="en-US" sz="2200" dirty="0">
              <a:latin typeface="Franklin Gothic Medium" panose="020B0603020102020204" pitchFamily="34" charset="0"/>
            </a:endParaRPr>
          </a:p>
          <a:p>
            <a:pPr marL="0" indent="0" algn="just">
              <a:buNone/>
            </a:pPr>
            <a:endParaRPr lang="en-US" sz="2400" dirty="0">
              <a:latin typeface="Calibri" panose="020F0502020204030204" pitchFamily="34" charset="0"/>
              <a:cs typeface="Calibri" panose="020F0502020204030204" pitchFamily="34" charset="0"/>
            </a:endParaRPr>
          </a:p>
          <a:p>
            <a:pPr marL="0" indent="0" algn="just">
              <a:buNone/>
            </a:pPr>
            <a:endParaRPr lang="en-IN" sz="2200" dirty="0">
              <a:latin typeface="Franklin Gothic Medium" panose="020B0603020102020204" pitchFamily="34" charset="0"/>
            </a:endParaRPr>
          </a:p>
        </p:txBody>
      </p:sp>
      <p:pic>
        <p:nvPicPr>
          <p:cNvPr id="3" name="Picture 1">
            <a:extLst>
              <a:ext uri="{FF2B5EF4-FFF2-40B4-BE49-F238E27FC236}">
                <a16:creationId xmlns:a16="http://schemas.microsoft.com/office/drawing/2014/main" id="{6C286C60-6FE9-AE30-0A1E-86744815A659}"/>
              </a:ext>
            </a:extLst>
          </p:cNvPr>
          <p:cNvPicPr>
            <a:picLocks noChangeAspect="1"/>
          </p:cNvPicPr>
          <p:nvPr/>
        </p:nvPicPr>
        <p:blipFill>
          <a:blip r:embed="rId2" cstate="print"/>
          <a:stretch>
            <a:fillRect/>
          </a:stretch>
        </p:blipFill>
        <p:spPr>
          <a:xfrm>
            <a:off x="117986" y="31971"/>
            <a:ext cx="4173795" cy="1796829"/>
          </a:xfrm>
          <a:prstGeom prst="rect">
            <a:avLst/>
          </a:prstGeom>
          <a:solidFill>
            <a:srgbClr val="00B050"/>
          </a:solidFill>
        </p:spPr>
      </p:pic>
      <p:pic>
        <p:nvPicPr>
          <p:cNvPr id="4" name="Picture 2">
            <a:extLst>
              <a:ext uri="{FF2B5EF4-FFF2-40B4-BE49-F238E27FC236}">
                <a16:creationId xmlns:a16="http://schemas.microsoft.com/office/drawing/2014/main" id="{A04A637A-DA09-BE1B-C673-E52A1FE47504}"/>
              </a:ext>
            </a:extLst>
          </p:cNvPr>
          <p:cNvPicPr>
            <a:picLocks noChangeAspect="1"/>
          </p:cNvPicPr>
          <p:nvPr/>
        </p:nvPicPr>
        <p:blipFill>
          <a:blip r:embed="rId3" cstate="print"/>
          <a:stretch>
            <a:fillRect/>
          </a:stretch>
        </p:blipFill>
        <p:spPr>
          <a:xfrm>
            <a:off x="7549467" y="31971"/>
            <a:ext cx="4409973" cy="1796829"/>
          </a:xfrm>
          <a:prstGeom prst="rect">
            <a:avLst/>
          </a:prstGeom>
          <a:solidFill>
            <a:srgbClr val="00B0F0"/>
          </a:solidFill>
          <a:ln>
            <a:solidFill>
              <a:srgbClr val="00B050"/>
            </a:solidFill>
          </a:ln>
        </p:spPr>
      </p:pic>
    </p:spTree>
    <p:extLst>
      <p:ext uri="{BB962C8B-B14F-4D97-AF65-F5344CB8AC3E}">
        <p14:creationId xmlns:p14="http://schemas.microsoft.com/office/powerpoint/2010/main" val="14197046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A8A38-D65D-C40D-1C04-010B4FF8E7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D8AEA1-DA48-2F44-0BB8-B66D47B8EB07}"/>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a:t>
            </a:r>
            <a:r>
              <a:rPr lang="en-US" sz="4200" b="1" dirty="0" err="1">
                <a:latin typeface="Franklin Gothic Medium" panose="020B0603020102020204" pitchFamily="34" charset="0"/>
              </a:rPr>
              <a:t>Tagoor</a:t>
            </a:r>
            <a:r>
              <a:rPr lang="en-US" sz="4200" b="1" dirty="0">
                <a:latin typeface="Franklin Gothic Medium" panose="020B0603020102020204" pitchFamily="34" charset="0"/>
              </a:rPr>
              <a:t> </a:t>
            </a:r>
            <a:r>
              <a:rPr lang="en-US" sz="4200" b="1" dirty="0" err="1">
                <a:latin typeface="Franklin Gothic Medium" panose="020B0603020102020204" pitchFamily="34" charset="0"/>
              </a:rPr>
              <a:t>Agro</a:t>
            </a:r>
            <a:r>
              <a:rPr lang="en-US" sz="4200" b="1" dirty="0">
                <a:latin typeface="Franklin Gothic Medium" panose="020B0603020102020204" pitchFamily="34" charset="0"/>
              </a:rPr>
              <a:t> Industries</a:t>
            </a:r>
            <a:endParaRPr lang="en-IN" sz="42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B2AA08E5-A646-B1CE-4461-F6FF486D795F}"/>
              </a:ext>
            </a:extLst>
          </p:cNvPr>
          <p:cNvPicPr>
            <a:picLocks noGrp="1" noChangeAspect="1"/>
          </p:cNvPicPr>
          <p:nvPr>
            <p:ph idx="1"/>
          </p:nvPr>
        </p:nvPicPr>
        <p:blipFill>
          <a:blip r:embed="rId2"/>
          <a:srcRect l="4627" t="5655" r="6368" b="4786"/>
          <a:stretch>
            <a:fillRect/>
          </a:stretch>
        </p:blipFill>
        <p:spPr>
          <a:xfrm>
            <a:off x="405281" y="2229551"/>
            <a:ext cx="1695368" cy="1508082"/>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1ED7245F-D38D-BB1A-FD98-8F9565405680}"/>
              </a:ext>
            </a:extLst>
          </p:cNvPr>
          <p:cNvPicPr>
            <a:picLocks noChangeAspect="1"/>
          </p:cNvPicPr>
          <p:nvPr/>
        </p:nvPicPr>
        <p:blipFill>
          <a:blip r:embed="rId3" cstate="print">
            <a:extLst>
              <a:ext uri="{28A0092B-C50C-407E-A947-70E740481C1C}">
                <a14:useLocalDpi xmlns:a14="http://schemas.microsoft.com/office/drawing/2010/main" val="0"/>
              </a:ext>
            </a:extLst>
          </a:blip>
          <a:srcRect t="2420"/>
          <a:stretch>
            <a:fillRect/>
          </a:stretch>
        </p:blipFill>
        <p:spPr bwMode="auto">
          <a:xfrm>
            <a:off x="2573148" y="2229550"/>
            <a:ext cx="1695368" cy="1508081"/>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6A698456-61F6-FC3E-26F9-F6F8BB366943}"/>
              </a:ext>
            </a:extLst>
          </p:cNvPr>
          <p:cNvPicPr>
            <a:picLocks noChangeAspect="1"/>
          </p:cNvPicPr>
          <p:nvPr/>
        </p:nvPicPr>
        <p:blipFill>
          <a:blip r:embed="rId4" cstate="print">
            <a:extLst>
              <a:ext uri="{28A0092B-C50C-407E-A947-70E740481C1C}">
                <a14:useLocalDpi xmlns:a14="http://schemas.microsoft.com/office/drawing/2010/main" val="0"/>
              </a:ext>
            </a:extLst>
          </a:blip>
          <a:srcRect l="4022" t="4827" r="10197" b="6346"/>
          <a:stretch>
            <a:fillRect/>
          </a:stretch>
        </p:blipFill>
        <p:spPr bwMode="auto">
          <a:xfrm>
            <a:off x="405281" y="4350416"/>
            <a:ext cx="1695368" cy="1912965"/>
          </a:xfrm>
          <a:prstGeom prst="rect">
            <a:avLst/>
          </a:prstGeom>
          <a:ln w="5715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1469AB61-2057-9615-AF6C-A519BFA45CE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3148" y="4373447"/>
            <a:ext cx="1695368" cy="1910240"/>
          </a:xfrm>
          <a:prstGeom prst="rect">
            <a:avLst/>
          </a:prstGeom>
          <a:ln w="57150" cap="sq" cmpd="thickThin">
            <a:solidFill>
              <a:srgbClr val="000000"/>
            </a:solidFill>
            <a:prstDash val="solid"/>
            <a:miter lim="800000"/>
          </a:ln>
          <a:effectLst>
            <a:innerShdw blurRad="76200">
              <a:srgbClr val="000000"/>
            </a:innerShdw>
          </a:effectLst>
        </p:spPr>
      </p:pic>
      <p:sp>
        <p:nvSpPr>
          <p:cNvPr id="9" name="TextBox 8">
            <a:extLst>
              <a:ext uri="{FF2B5EF4-FFF2-40B4-BE49-F238E27FC236}">
                <a16:creationId xmlns:a16="http://schemas.microsoft.com/office/drawing/2014/main" id="{0523523A-4FBB-38D5-C96A-A5416F90D3E7}"/>
              </a:ext>
            </a:extLst>
          </p:cNvPr>
          <p:cNvSpPr txBox="1"/>
          <p:nvPr/>
        </p:nvSpPr>
        <p:spPr>
          <a:xfrm>
            <a:off x="0" y="3749990"/>
            <a:ext cx="2372497" cy="584775"/>
          </a:xfrm>
          <a:prstGeom prst="rect">
            <a:avLst/>
          </a:prstGeom>
          <a:noFill/>
        </p:spPr>
        <p:txBody>
          <a:bodyPr wrap="square" rtlCol="0">
            <a:spAutoFit/>
          </a:bodyPr>
          <a:lstStyle/>
          <a:p>
            <a:pPr algn="ctr"/>
            <a:r>
              <a:rPr lang="en-IN" sz="1600" b="1" dirty="0">
                <a:latin typeface="Franklin Gothic Medium" panose="020B0603020102020204" pitchFamily="34" charset="0"/>
              </a:rPr>
              <a:t>Dr. Penmetsa Venkata Subramanyam Raju</a:t>
            </a:r>
          </a:p>
        </p:txBody>
      </p:sp>
      <p:sp>
        <p:nvSpPr>
          <p:cNvPr id="10" name="TextBox 9">
            <a:extLst>
              <a:ext uri="{FF2B5EF4-FFF2-40B4-BE49-F238E27FC236}">
                <a16:creationId xmlns:a16="http://schemas.microsoft.com/office/drawing/2014/main" id="{EB6D5B81-FA1C-386B-40C9-7A28BA33A7A7}"/>
              </a:ext>
            </a:extLst>
          </p:cNvPr>
          <p:cNvSpPr txBox="1"/>
          <p:nvPr/>
        </p:nvSpPr>
        <p:spPr>
          <a:xfrm>
            <a:off x="2347781" y="3744091"/>
            <a:ext cx="2113006" cy="584775"/>
          </a:xfrm>
          <a:prstGeom prst="rect">
            <a:avLst/>
          </a:prstGeom>
          <a:noFill/>
        </p:spPr>
        <p:txBody>
          <a:bodyPr wrap="square" rtlCol="0">
            <a:spAutoFit/>
          </a:bodyPr>
          <a:lstStyle/>
          <a:p>
            <a:pPr algn="ctr"/>
            <a:r>
              <a:rPr lang="en-US" sz="1600" b="1" dirty="0">
                <a:latin typeface="Franklin Gothic Medium" panose="020B0603020102020204" pitchFamily="34" charset="0"/>
              </a:rPr>
              <a:t>Shri </a:t>
            </a:r>
            <a:r>
              <a:rPr lang="en-US" sz="1600" b="1" dirty="0" err="1">
                <a:latin typeface="Franklin Gothic Medium" panose="020B0603020102020204" pitchFamily="34" charset="0"/>
              </a:rPr>
              <a:t>Mudundi</a:t>
            </a:r>
            <a:r>
              <a:rPr lang="en-US" sz="1600" b="1" dirty="0">
                <a:latin typeface="Franklin Gothic Medium" panose="020B0603020102020204" pitchFamily="34" charset="0"/>
              </a:rPr>
              <a:t> Ramesh Raju</a:t>
            </a:r>
            <a:endParaRPr lang="en-IN" sz="1600" b="1"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772FE975-09CF-48AB-521E-C7166310046B}"/>
              </a:ext>
            </a:extLst>
          </p:cNvPr>
          <p:cNvSpPr txBox="1"/>
          <p:nvPr/>
        </p:nvSpPr>
        <p:spPr>
          <a:xfrm>
            <a:off x="0" y="6263381"/>
            <a:ext cx="2372497" cy="584775"/>
          </a:xfrm>
          <a:prstGeom prst="rect">
            <a:avLst/>
          </a:prstGeom>
          <a:noFill/>
        </p:spPr>
        <p:txBody>
          <a:bodyPr wrap="square" rtlCol="0">
            <a:spAutoFit/>
          </a:bodyPr>
          <a:lstStyle/>
          <a:p>
            <a:pPr algn="ctr"/>
            <a:r>
              <a:rPr lang="en-IN" sz="1600" b="1" dirty="0">
                <a:latin typeface="Franklin Gothic Medium" panose="020B0603020102020204" pitchFamily="34" charset="0"/>
              </a:rPr>
              <a:t>Smt. Mudunuri Bindhu Madhavi</a:t>
            </a:r>
          </a:p>
        </p:txBody>
      </p:sp>
      <p:sp>
        <p:nvSpPr>
          <p:cNvPr id="12" name="TextBox 11">
            <a:extLst>
              <a:ext uri="{FF2B5EF4-FFF2-40B4-BE49-F238E27FC236}">
                <a16:creationId xmlns:a16="http://schemas.microsoft.com/office/drawing/2014/main" id="{E56315DA-5967-79B1-9C81-8CBC42D7D26B}"/>
              </a:ext>
            </a:extLst>
          </p:cNvPr>
          <p:cNvSpPr txBox="1"/>
          <p:nvPr/>
        </p:nvSpPr>
        <p:spPr>
          <a:xfrm>
            <a:off x="2236574" y="6289586"/>
            <a:ext cx="2372497" cy="584775"/>
          </a:xfrm>
          <a:prstGeom prst="rect">
            <a:avLst/>
          </a:prstGeom>
          <a:noFill/>
        </p:spPr>
        <p:txBody>
          <a:bodyPr wrap="square" rtlCol="0">
            <a:spAutoFit/>
          </a:bodyPr>
          <a:lstStyle/>
          <a:p>
            <a:pPr algn="ctr"/>
            <a:r>
              <a:rPr lang="en-IN" sz="1600" b="1" dirty="0">
                <a:latin typeface="Franklin Gothic Medium" panose="020B0603020102020204" pitchFamily="34" charset="0"/>
              </a:rPr>
              <a:t>Shri Pavan Kumar Sri Harshad Varma</a:t>
            </a:r>
          </a:p>
        </p:txBody>
      </p:sp>
      <p:pic>
        <p:nvPicPr>
          <p:cNvPr id="13" name="Picture 12">
            <a:extLst>
              <a:ext uri="{FF2B5EF4-FFF2-40B4-BE49-F238E27FC236}">
                <a16:creationId xmlns:a16="http://schemas.microsoft.com/office/drawing/2014/main" id="{B824BECE-1E17-2DAD-D29F-E18841A6FBE3}"/>
              </a:ext>
            </a:extLst>
          </p:cNvPr>
          <p:cNvPicPr>
            <a:picLocks noChangeAspect="1"/>
          </p:cNvPicPr>
          <p:nvPr/>
        </p:nvPicPr>
        <p:blipFill>
          <a:blip r:embed="rId6">
            <a:extLst>
              <a:ext uri="{28A0092B-C50C-407E-A947-70E740481C1C}">
                <a14:useLocalDpi xmlns:a14="http://schemas.microsoft.com/office/drawing/2010/main" val="0"/>
              </a:ext>
            </a:extLst>
          </a:blip>
          <a:srcRect t="17714" b="15418"/>
          <a:stretch>
            <a:fillRect/>
          </a:stretch>
        </p:blipFill>
        <p:spPr bwMode="auto">
          <a:xfrm>
            <a:off x="4741015" y="2229550"/>
            <a:ext cx="7066441" cy="2070802"/>
          </a:xfrm>
          <a:prstGeom prst="rect">
            <a:avLst/>
          </a:prstGeom>
          <a:ln w="57150" cap="sq" cmpd="thickThin">
            <a:solidFill>
              <a:srgbClr val="000000"/>
            </a:solidFill>
            <a:prstDash val="solid"/>
            <a:miter lim="800000"/>
          </a:ln>
          <a:effectLst>
            <a:innerShdw blurRad="76200">
              <a:srgbClr val="000000"/>
            </a:innerShdw>
          </a:effectLst>
        </p:spPr>
      </p:pic>
      <p:pic>
        <p:nvPicPr>
          <p:cNvPr id="14" name="Picture 13">
            <a:extLst>
              <a:ext uri="{FF2B5EF4-FFF2-40B4-BE49-F238E27FC236}">
                <a16:creationId xmlns:a16="http://schemas.microsoft.com/office/drawing/2014/main" id="{A5CCA418-B937-B734-EA29-11A4B4A178B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741015" y="4651198"/>
            <a:ext cx="7066441" cy="1910240"/>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7326740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98E36-416C-9767-5C0F-DAC00E6D82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F700BE-3E2E-E431-C17B-1882315883B4}"/>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a:t>
            </a:r>
            <a:r>
              <a:rPr lang="en-US" sz="4200" b="1" dirty="0" err="1">
                <a:latin typeface="Franklin Gothic Medium" panose="020B0603020102020204" pitchFamily="34" charset="0"/>
              </a:rPr>
              <a:t>Tagoor</a:t>
            </a:r>
            <a:r>
              <a:rPr lang="en-US" sz="4200" b="1" dirty="0">
                <a:latin typeface="Franklin Gothic Medium" panose="020B0603020102020204" pitchFamily="34" charset="0"/>
              </a:rPr>
              <a:t> </a:t>
            </a:r>
            <a:r>
              <a:rPr lang="en-US" sz="4200" b="1" dirty="0" err="1">
                <a:latin typeface="Franklin Gothic Medium" panose="020B0603020102020204" pitchFamily="34" charset="0"/>
              </a:rPr>
              <a:t>Agro</a:t>
            </a:r>
            <a:r>
              <a:rPr lang="en-US" sz="4200" b="1" dirty="0">
                <a:latin typeface="Franklin Gothic Medium" panose="020B0603020102020204" pitchFamily="34" charset="0"/>
              </a:rPr>
              <a:t> Industries</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7C9D5483-B546-CD01-2F0F-8A6AC79760B9}"/>
              </a:ext>
            </a:extLst>
          </p:cNvPr>
          <p:cNvSpPr>
            <a:spLocks noGrp="1"/>
          </p:cNvSpPr>
          <p:nvPr>
            <p:ph idx="1"/>
          </p:nvPr>
        </p:nvSpPr>
        <p:spPr>
          <a:xfrm>
            <a:off x="232559" y="2229383"/>
            <a:ext cx="11704067" cy="4351338"/>
          </a:xfrm>
        </p:spPr>
        <p:txBody>
          <a:bodyPr>
            <a:noAutofit/>
          </a:bodyPr>
          <a:lstStyle/>
          <a:p>
            <a:pPr marL="0" indent="0" algn="just">
              <a:buNone/>
            </a:pPr>
            <a:r>
              <a:rPr lang="en-US" sz="2900" dirty="0">
                <a:latin typeface="Franklin Gothic Medium" panose="020B0603020102020204" pitchFamily="34" charset="0"/>
              </a:rPr>
              <a:t>M/s </a:t>
            </a:r>
            <a:r>
              <a:rPr lang="en-US" sz="2900" dirty="0" err="1">
                <a:latin typeface="Franklin Gothic Medium" panose="020B0603020102020204" pitchFamily="34" charset="0"/>
              </a:rPr>
              <a:t>Tagoor</a:t>
            </a:r>
            <a:r>
              <a:rPr lang="en-US" sz="2900" dirty="0">
                <a:latin typeface="Franklin Gothic Medium" panose="020B0603020102020204" pitchFamily="34" charset="0"/>
              </a:rPr>
              <a:t> </a:t>
            </a:r>
            <a:r>
              <a:rPr lang="en-US" sz="2900" dirty="0" err="1">
                <a:latin typeface="Franklin Gothic Medium" panose="020B0603020102020204" pitchFamily="34" charset="0"/>
              </a:rPr>
              <a:t>Agro</a:t>
            </a:r>
            <a:r>
              <a:rPr lang="en-US" sz="2900" dirty="0">
                <a:latin typeface="Franklin Gothic Medium" panose="020B0603020102020204" pitchFamily="34" charset="0"/>
              </a:rPr>
              <a:t> Industries established by Dr. Penmetsa Venkata Subramanyam Raju, Shri </a:t>
            </a:r>
            <a:r>
              <a:rPr lang="en-US" sz="2900" dirty="0" err="1">
                <a:latin typeface="Franklin Gothic Medium" panose="020B0603020102020204" pitchFamily="34" charset="0"/>
              </a:rPr>
              <a:t>Mudundi</a:t>
            </a:r>
            <a:r>
              <a:rPr lang="en-US" sz="2900" dirty="0">
                <a:latin typeface="Franklin Gothic Medium" panose="020B0603020102020204" pitchFamily="34" charset="0"/>
              </a:rPr>
              <a:t> Ramesh Raju Smt. Mudunuri Sai Chaitanya Varma &amp; Shri Pavan Kumar Sri Harshad Varma in the year 2014 with the financial assistance of Rs.14.43 crore from APSFC.  The group is diversified into various businesses namely manufacturing of bulk drugs and drug intermediates, manufacturing of aqua feed and solvent extraction of rice bran oil.   The unit provides employment to around 200 people.  Dr. Penmetsa Venkata Subramanyam Raju; Shri </a:t>
            </a:r>
            <a:r>
              <a:rPr lang="en-US" sz="2900" dirty="0" err="1">
                <a:latin typeface="Franklin Gothic Medium" panose="020B0603020102020204" pitchFamily="34" charset="0"/>
              </a:rPr>
              <a:t>Mudundi</a:t>
            </a:r>
            <a:r>
              <a:rPr lang="en-US" sz="2900" dirty="0">
                <a:latin typeface="Franklin Gothic Medium" panose="020B0603020102020204" pitchFamily="34" charset="0"/>
              </a:rPr>
              <a:t> Ramesh Raju; Smt. Mudunuri Sai Chaitanya Varma and Shri Pavan Kumar Sri Harshad Varma were being conferred with “Best Entrepreneur” award.</a:t>
            </a:r>
            <a:endParaRPr lang="en-IN" sz="2900" dirty="0">
              <a:latin typeface="Franklin Gothic Medium" panose="020B0603020102020204" pitchFamily="34" charset="0"/>
            </a:endParaRPr>
          </a:p>
          <a:p>
            <a:pPr marL="0" indent="0" algn="just">
              <a:buNone/>
            </a:pPr>
            <a:endParaRPr lang="en-IN" sz="2900" dirty="0">
              <a:latin typeface="Franklin Gothic Medium" panose="020B0603020102020204" pitchFamily="34" charset="0"/>
            </a:endParaRPr>
          </a:p>
        </p:txBody>
      </p:sp>
    </p:spTree>
    <p:extLst>
      <p:ext uri="{BB962C8B-B14F-4D97-AF65-F5344CB8AC3E}">
        <p14:creationId xmlns:p14="http://schemas.microsoft.com/office/powerpoint/2010/main" val="7132949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BB80B-E919-9E8F-5CEB-D3B282031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AA0965-82E7-C15E-DBCE-AA0CA7FFDE07}"/>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Honey Enterprises </a:t>
            </a:r>
            <a:endParaRPr lang="en-IN" sz="4200" b="1" dirty="0">
              <a:latin typeface="Franklin Gothic Medium" panose="020B0603020102020204" pitchFamily="34" charset="0"/>
            </a:endParaRPr>
          </a:p>
        </p:txBody>
      </p:sp>
      <p:pic>
        <p:nvPicPr>
          <p:cNvPr id="3" name="Content Placeholder 2"/>
          <p:cNvPicPr>
            <a:picLocks noGrp="1" noChangeAspect="1"/>
          </p:cNvPicPr>
          <p:nvPr>
            <p:ph idx="1"/>
          </p:nvPr>
        </p:nvPicPr>
        <p:blipFill rotWithShape="1">
          <a:blip r:embed="rId2"/>
          <a:srcRect l="34056" t="3352" r="25244" b="56502"/>
          <a:stretch/>
        </p:blipFill>
        <p:spPr>
          <a:xfrm>
            <a:off x="545910" y="2483893"/>
            <a:ext cx="1760561" cy="2782120"/>
          </a:xfrm>
          <a:prstGeom prst="rect">
            <a:avLst/>
          </a:prstGeom>
          <a:ln w="57150" cap="sq" cmpd="thickThin">
            <a:solidFill>
              <a:srgbClr val="000000"/>
            </a:solidFill>
            <a:prstDash val="solid"/>
            <a:miter lim="800000"/>
          </a:ln>
          <a:effectLst>
            <a:innerShdw blurRad="76200">
              <a:srgbClr val="000000"/>
            </a:innerShdw>
          </a:effectLst>
        </p:spPr>
      </p:pic>
      <p:pic>
        <p:nvPicPr>
          <p:cNvPr id="7" name="Picture 6"/>
          <p:cNvPicPr/>
          <p:nvPr/>
        </p:nvPicPr>
        <p:blipFill>
          <a:blip r:embed="rId3">
            <a:extLst>
              <a:ext uri="{28A0092B-C50C-407E-A947-70E740481C1C}">
                <a14:useLocalDpi xmlns:a14="http://schemas.microsoft.com/office/drawing/2010/main" val="0"/>
              </a:ext>
            </a:extLst>
          </a:blip>
          <a:stretch>
            <a:fillRect/>
          </a:stretch>
        </p:blipFill>
        <p:spPr>
          <a:xfrm>
            <a:off x="7547212" y="2469234"/>
            <a:ext cx="4228333" cy="4081691"/>
          </a:xfrm>
          <a:prstGeom prst="rect">
            <a:avLst/>
          </a:prstGeom>
          <a:ln w="57150" cap="sq" cmpd="thickThin">
            <a:solidFill>
              <a:srgbClr val="000000"/>
            </a:solidFill>
            <a:prstDash val="solid"/>
            <a:miter lim="800000"/>
          </a:ln>
          <a:effectLst>
            <a:innerShdw blurRad="76200">
              <a:srgbClr val="000000"/>
            </a:innerShdw>
          </a:effectLst>
        </p:spPr>
      </p:pic>
      <p:pic>
        <p:nvPicPr>
          <p:cNvPr id="8" name="Picture 7"/>
          <p:cNvPicPr/>
          <p:nvPr/>
        </p:nvPicPr>
        <p:blipFill>
          <a:blip r:embed="rId4">
            <a:extLst>
              <a:ext uri="{28A0092B-C50C-407E-A947-70E740481C1C}">
                <a14:useLocalDpi xmlns:a14="http://schemas.microsoft.com/office/drawing/2010/main" val="0"/>
              </a:ext>
            </a:extLst>
          </a:blip>
          <a:stretch>
            <a:fillRect/>
          </a:stretch>
        </p:blipFill>
        <p:spPr>
          <a:xfrm>
            <a:off x="2719264" y="2483893"/>
            <a:ext cx="4404867" cy="4067032"/>
          </a:xfrm>
          <a:prstGeom prst="rect">
            <a:avLst/>
          </a:prstGeom>
          <a:ln w="57150" cap="sq" cmpd="thickThin">
            <a:solidFill>
              <a:srgbClr val="000000"/>
            </a:solidFill>
            <a:prstDash val="solid"/>
            <a:miter lim="800000"/>
          </a:ln>
          <a:effectLst>
            <a:innerShdw blurRad="76200">
              <a:srgbClr val="000000"/>
            </a:innerShdw>
          </a:effectLst>
        </p:spPr>
      </p:pic>
      <p:sp>
        <p:nvSpPr>
          <p:cNvPr id="4" name="TextBox 3"/>
          <p:cNvSpPr txBox="1"/>
          <p:nvPr/>
        </p:nvSpPr>
        <p:spPr>
          <a:xfrm>
            <a:off x="71250" y="5554639"/>
            <a:ext cx="2590063" cy="504967"/>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25040663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7A7A4-46C7-EAC1-6E71-A8154C1CF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16C341-89B8-CB8D-C991-AF4693B1FFFD}"/>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Honey Enterprises </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4A118473-0AF5-5577-F7A0-D05F1DF11022}"/>
              </a:ext>
            </a:extLst>
          </p:cNvPr>
          <p:cNvSpPr>
            <a:spLocks noGrp="1"/>
          </p:cNvSpPr>
          <p:nvPr>
            <p:ph idx="1"/>
          </p:nvPr>
        </p:nvSpPr>
        <p:spPr>
          <a:xfrm>
            <a:off x="232560" y="2229383"/>
            <a:ext cx="11583388" cy="4458020"/>
          </a:xfrm>
        </p:spPr>
        <p:txBody>
          <a:bodyPr>
            <a:noAutofit/>
          </a:bodyPr>
          <a:lstStyle/>
          <a:p>
            <a:pPr marL="0" indent="0" algn="just">
              <a:buNone/>
            </a:pPr>
            <a:r>
              <a:rPr lang="en-US" sz="2950" dirty="0">
                <a:latin typeface="Franklin Gothic Medium" panose="020B0603020102020204" pitchFamily="34" charset="0"/>
              </a:rPr>
              <a:t>M/s Honey Enterprises was established by Shri </a:t>
            </a:r>
            <a:r>
              <a:rPr lang="en-US" sz="2950" dirty="0" err="1">
                <a:latin typeface="Franklin Gothic Medium" panose="020B0603020102020204" pitchFamily="34" charset="0"/>
              </a:rPr>
              <a:t>Tirupati</a:t>
            </a:r>
            <a:r>
              <a:rPr lang="en-US" sz="2950" dirty="0">
                <a:latin typeface="Franklin Gothic Medium" panose="020B0603020102020204" pitchFamily="34" charset="0"/>
              </a:rPr>
              <a:t> </a:t>
            </a:r>
            <a:r>
              <a:rPr lang="en-US" sz="2950" dirty="0" err="1">
                <a:latin typeface="Franklin Gothic Medium" panose="020B0603020102020204" pitchFamily="34" charset="0"/>
              </a:rPr>
              <a:t>Sudantira</a:t>
            </a:r>
            <a:r>
              <a:rPr lang="en-US" sz="2950" dirty="0">
                <a:latin typeface="Franklin Gothic Medium" panose="020B0603020102020204" pitchFamily="34" charset="0"/>
              </a:rPr>
              <a:t> </a:t>
            </a:r>
            <a:r>
              <a:rPr lang="en-US" sz="2950" dirty="0" err="1">
                <a:latin typeface="Franklin Gothic Medium" panose="020B0603020102020204" pitchFamily="34" charset="0"/>
              </a:rPr>
              <a:t>Rajan</a:t>
            </a:r>
            <a:r>
              <a:rPr lang="en-US" sz="2950" dirty="0">
                <a:latin typeface="Franklin Gothic Medium" panose="020B0603020102020204" pitchFamily="34" charset="0"/>
              </a:rPr>
              <a:t> and Shri </a:t>
            </a:r>
            <a:r>
              <a:rPr lang="en-US" sz="2950" dirty="0" err="1">
                <a:latin typeface="Franklin Gothic Medium" panose="020B0603020102020204" pitchFamily="34" charset="0"/>
              </a:rPr>
              <a:t>Sudantira</a:t>
            </a:r>
            <a:r>
              <a:rPr lang="en-US" sz="2950" dirty="0">
                <a:latin typeface="Franklin Gothic Medium" panose="020B0603020102020204" pitchFamily="34" charset="0"/>
              </a:rPr>
              <a:t> </a:t>
            </a:r>
            <a:r>
              <a:rPr lang="en-US" sz="2950" dirty="0" err="1">
                <a:latin typeface="Franklin Gothic Medium" panose="020B0603020102020204" pitchFamily="34" charset="0"/>
              </a:rPr>
              <a:t>Hanish</a:t>
            </a:r>
            <a:r>
              <a:rPr lang="en-US" sz="2950" dirty="0">
                <a:latin typeface="Franklin Gothic Medium" panose="020B0603020102020204" pitchFamily="34" charset="0"/>
              </a:rPr>
              <a:t> Kumar in the year 2013 with financial assistance of Rs.3 </a:t>
            </a:r>
            <a:r>
              <a:rPr lang="en-US" sz="2950" dirty="0" err="1">
                <a:latin typeface="Franklin Gothic Medium" panose="020B0603020102020204" pitchFamily="34" charset="0"/>
              </a:rPr>
              <a:t>crore</a:t>
            </a:r>
            <a:r>
              <a:rPr lang="en-US" sz="2950" dirty="0">
                <a:latin typeface="Franklin Gothic Medium" panose="020B0603020102020204" pitchFamily="34" charset="0"/>
              </a:rPr>
              <a:t> from APSFC. The firm manufactures jams made from jujube fruit, tamarind, sauces, jellies, pickles, etc. It sells products such as sauces under the brand name “KABIS”, and jellies and fruit jujube under the brand name “HONEY”. In addition, the firm is entering into the production of pickles and garlic paste sachets under the brand name “HONEY”. M/s Honey Enterprises currently provides employment to around 120 people. Shri </a:t>
            </a:r>
            <a:r>
              <a:rPr lang="en-US" sz="2950" dirty="0" err="1">
                <a:latin typeface="Franklin Gothic Medium" panose="020B0603020102020204" pitchFamily="34" charset="0"/>
              </a:rPr>
              <a:t>Tirupati</a:t>
            </a:r>
            <a:r>
              <a:rPr lang="en-US" sz="2950" dirty="0">
                <a:latin typeface="Franklin Gothic Medium" panose="020B0603020102020204" pitchFamily="34" charset="0"/>
              </a:rPr>
              <a:t> </a:t>
            </a:r>
            <a:r>
              <a:rPr lang="en-US" sz="2950" dirty="0" err="1">
                <a:latin typeface="Franklin Gothic Medium" panose="020B0603020102020204" pitchFamily="34" charset="0"/>
              </a:rPr>
              <a:t>Sudantira</a:t>
            </a:r>
            <a:r>
              <a:rPr lang="en-US" sz="2950" dirty="0">
                <a:latin typeface="Franklin Gothic Medium" panose="020B0603020102020204" pitchFamily="34" charset="0"/>
              </a:rPr>
              <a:t> </a:t>
            </a:r>
            <a:r>
              <a:rPr lang="en-US" sz="2950" dirty="0" err="1">
                <a:latin typeface="Franklin Gothic Medium" panose="020B0603020102020204" pitchFamily="34" charset="0"/>
              </a:rPr>
              <a:t>Rajan</a:t>
            </a:r>
            <a:r>
              <a:rPr lang="en-US" sz="2950" dirty="0">
                <a:latin typeface="Franklin Gothic Medium" panose="020B0603020102020204" pitchFamily="34" charset="0"/>
              </a:rPr>
              <a:t> and Shri </a:t>
            </a:r>
            <a:r>
              <a:rPr lang="en-US" sz="2950" dirty="0" err="1">
                <a:latin typeface="Franklin Gothic Medium" panose="020B0603020102020204" pitchFamily="34" charset="0"/>
              </a:rPr>
              <a:t>Sudantira</a:t>
            </a:r>
            <a:r>
              <a:rPr lang="en-US" sz="2950" dirty="0">
                <a:latin typeface="Franklin Gothic Medium" panose="020B0603020102020204" pitchFamily="34" charset="0"/>
              </a:rPr>
              <a:t> </a:t>
            </a:r>
            <a:r>
              <a:rPr lang="en-US" sz="2950" dirty="0" err="1">
                <a:latin typeface="Franklin Gothic Medium" panose="020B0603020102020204" pitchFamily="34" charset="0"/>
              </a:rPr>
              <a:t>Hanish</a:t>
            </a:r>
            <a:r>
              <a:rPr lang="en-US" sz="2950" dirty="0">
                <a:latin typeface="Franklin Gothic Medium" panose="020B0603020102020204" pitchFamily="34" charset="0"/>
              </a:rPr>
              <a:t> Kumar were being conferred with “Best Entrepreneur” award.</a:t>
            </a:r>
            <a:endParaRPr lang="en-IN" sz="2950" dirty="0">
              <a:latin typeface="Franklin Gothic Medium" panose="020B0603020102020204" pitchFamily="34" charset="0"/>
            </a:endParaRPr>
          </a:p>
        </p:txBody>
      </p:sp>
    </p:spTree>
    <p:extLst>
      <p:ext uri="{BB962C8B-B14F-4D97-AF65-F5344CB8AC3E}">
        <p14:creationId xmlns:p14="http://schemas.microsoft.com/office/powerpoint/2010/main" val="2998683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A7B65-05CD-CACB-0303-1AA5D6454C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6C8C88-31DD-B612-84A3-3048DE3BD6E7}"/>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Uday Industries</a:t>
            </a:r>
            <a:endParaRPr lang="en-IN" sz="4200" b="1" dirty="0">
              <a:latin typeface="Franklin Gothic Medium" panose="020B0603020102020204" pitchFamily="34" charset="0"/>
            </a:endParaRPr>
          </a:p>
        </p:txBody>
      </p:sp>
      <p:pic>
        <p:nvPicPr>
          <p:cNvPr id="4" name="Content Placeholder 3" descr="C:\Users\HRD\Desktop\WhatsApp Image 2025-10-29 at 12.38.21 PM.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6728" y="2634017"/>
            <a:ext cx="2511532" cy="2854349"/>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3562066" y="2634017"/>
            <a:ext cx="7942997" cy="3875965"/>
          </a:xfrm>
          <a:prstGeom prst="rect">
            <a:avLst/>
          </a:prstGeom>
          <a:ln w="57150" cap="sq" cmpd="thickThin">
            <a:solidFill>
              <a:srgbClr val="000000"/>
            </a:solidFill>
            <a:prstDash val="solid"/>
            <a:miter lim="800000"/>
          </a:ln>
          <a:effectLst>
            <a:innerShdw blurRad="76200">
              <a:srgbClr val="000000"/>
            </a:innerShdw>
          </a:effectLst>
        </p:spPr>
      </p:pic>
      <p:sp>
        <p:nvSpPr>
          <p:cNvPr id="3" name="TextBox 2"/>
          <p:cNvSpPr txBox="1"/>
          <p:nvPr/>
        </p:nvSpPr>
        <p:spPr>
          <a:xfrm>
            <a:off x="245660" y="5554636"/>
            <a:ext cx="2893325" cy="769441"/>
          </a:xfrm>
          <a:prstGeom prst="rect">
            <a:avLst/>
          </a:prstGeom>
          <a:noFill/>
        </p:spPr>
        <p:txBody>
          <a:bodyPr wrap="square" rtlCol="0">
            <a:spAutoFit/>
          </a:bodyPr>
          <a:lstStyle/>
          <a:p>
            <a:pPr algn="ctr"/>
            <a:r>
              <a:rPr lang="en-IN" sz="2200" b="1" dirty="0">
                <a:latin typeface="Franklin Gothic Medium" panose="020B0603020102020204" pitchFamily="34" charset="0"/>
              </a:rPr>
              <a:t>Shri </a:t>
            </a:r>
            <a:r>
              <a:rPr lang="en-IN" sz="2200" b="1" dirty="0" err="1">
                <a:latin typeface="Franklin Gothic Medium" panose="020B0603020102020204" pitchFamily="34" charset="0"/>
              </a:rPr>
              <a:t>Vadde</a:t>
            </a:r>
            <a:r>
              <a:rPr lang="en-IN" sz="2200" b="1" dirty="0">
                <a:latin typeface="Franklin Gothic Medium" panose="020B0603020102020204" pitchFamily="34" charset="0"/>
              </a:rPr>
              <a:t> </a:t>
            </a:r>
            <a:r>
              <a:rPr lang="en-IN" sz="2200" b="1" dirty="0" err="1">
                <a:latin typeface="Franklin Gothic Medium" panose="020B0603020102020204" pitchFamily="34" charset="0"/>
              </a:rPr>
              <a:t>Srinivas</a:t>
            </a:r>
            <a:r>
              <a:rPr lang="en-IN" sz="2200" b="1" dirty="0">
                <a:latin typeface="Franklin Gothic Medium" panose="020B0603020102020204" pitchFamily="34" charset="0"/>
              </a:rPr>
              <a:t> Reddy</a:t>
            </a:r>
            <a:endParaRPr lang="en-US" sz="2200" b="1" dirty="0">
              <a:latin typeface="Franklin Gothic Medium" panose="020B0603020102020204" pitchFamily="34" charset="0"/>
            </a:endParaRPr>
          </a:p>
        </p:txBody>
      </p:sp>
    </p:spTree>
    <p:extLst>
      <p:ext uri="{BB962C8B-B14F-4D97-AF65-F5344CB8AC3E}">
        <p14:creationId xmlns:p14="http://schemas.microsoft.com/office/powerpoint/2010/main" val="5956378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7C399-4D0F-2BC4-48E5-38D40F4C5B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F7FF0-906C-4AF1-8765-61CC5E54AE22}"/>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Uday Industries</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944A3814-B128-3AD6-D671-A474F67C92EE}"/>
              </a:ext>
            </a:extLst>
          </p:cNvPr>
          <p:cNvSpPr>
            <a:spLocks noGrp="1"/>
          </p:cNvSpPr>
          <p:nvPr>
            <p:ph idx="1"/>
          </p:nvPr>
        </p:nvSpPr>
        <p:spPr>
          <a:xfrm>
            <a:off x="232560" y="2188438"/>
            <a:ext cx="11750174" cy="4526259"/>
          </a:xfrm>
        </p:spPr>
        <p:txBody>
          <a:bodyPr>
            <a:noAutofit/>
          </a:bodyPr>
          <a:lstStyle/>
          <a:p>
            <a:pPr marL="0" indent="0" algn="just">
              <a:lnSpc>
                <a:spcPct val="100000"/>
              </a:lnSpc>
              <a:spcBef>
                <a:spcPts val="0"/>
              </a:spcBef>
              <a:buNone/>
            </a:pPr>
            <a:r>
              <a:rPr lang="en-US" sz="2680" dirty="0">
                <a:latin typeface="Franklin Gothic Medium" panose="020B0603020102020204" pitchFamily="34" charset="0"/>
              </a:rPr>
              <a:t>M/s </a:t>
            </a:r>
            <a:r>
              <a:rPr lang="en-US" sz="2680" dirty="0" err="1">
                <a:latin typeface="Franklin Gothic Medium" panose="020B0603020102020204" pitchFamily="34" charset="0"/>
              </a:rPr>
              <a:t>Uday</a:t>
            </a:r>
            <a:r>
              <a:rPr lang="en-US" sz="2680" dirty="0">
                <a:latin typeface="Franklin Gothic Medium" panose="020B0603020102020204" pitchFamily="34" charset="0"/>
              </a:rPr>
              <a:t> Industries was established by Shri </a:t>
            </a:r>
            <a:r>
              <a:rPr lang="en-US" sz="2680" dirty="0" err="1">
                <a:latin typeface="Franklin Gothic Medium" panose="020B0603020102020204" pitchFamily="34" charset="0"/>
              </a:rPr>
              <a:t>Vadde</a:t>
            </a:r>
            <a:r>
              <a:rPr lang="en-US" sz="2680" dirty="0">
                <a:latin typeface="Franklin Gothic Medium" panose="020B0603020102020204" pitchFamily="34" charset="0"/>
              </a:rPr>
              <a:t> </a:t>
            </a:r>
            <a:r>
              <a:rPr lang="en-US" sz="2680" dirty="0" err="1">
                <a:latin typeface="Franklin Gothic Medium" panose="020B0603020102020204" pitchFamily="34" charset="0"/>
              </a:rPr>
              <a:t>Srinivas</a:t>
            </a:r>
            <a:r>
              <a:rPr lang="en-US" sz="2680" dirty="0">
                <a:latin typeface="Franklin Gothic Medium" panose="020B0603020102020204" pitchFamily="34" charset="0"/>
              </a:rPr>
              <a:t> Reddy in the year 2017 with financial assistance of </a:t>
            </a:r>
            <a:r>
              <a:rPr lang="en-US" sz="2680" dirty="0" err="1">
                <a:latin typeface="Franklin Gothic Medium" panose="020B0603020102020204" pitchFamily="34" charset="0"/>
              </a:rPr>
              <a:t>Rs</a:t>
            </a:r>
            <a:r>
              <a:rPr lang="en-US" sz="2680" dirty="0">
                <a:latin typeface="Franklin Gothic Medium" panose="020B0603020102020204" pitchFamily="34" charset="0"/>
              </a:rPr>
              <a:t>. 15.76 </a:t>
            </a:r>
            <a:r>
              <a:rPr lang="en-US" sz="2680" dirty="0" err="1">
                <a:latin typeface="Franklin Gothic Medium" panose="020B0603020102020204" pitchFamily="34" charset="0"/>
              </a:rPr>
              <a:t>crore</a:t>
            </a:r>
            <a:r>
              <a:rPr lang="en-US" sz="2680" dirty="0">
                <a:latin typeface="Franklin Gothic Medium" panose="020B0603020102020204" pitchFamily="34" charset="0"/>
              </a:rPr>
              <a:t> from APSFC. The unit is engaged in the manufacturing of VRCC pipes and other precast concrete products. M/s </a:t>
            </a:r>
            <a:r>
              <a:rPr lang="en-US" sz="2680" dirty="0" err="1">
                <a:latin typeface="Franklin Gothic Medium" panose="020B0603020102020204" pitchFamily="34" charset="0"/>
              </a:rPr>
              <a:t>Uday</a:t>
            </a:r>
            <a:r>
              <a:rPr lang="en-US" sz="2680" dirty="0">
                <a:latin typeface="Franklin Gothic Medium" panose="020B0603020102020204" pitchFamily="34" charset="0"/>
              </a:rPr>
              <a:t> Industries produces a wide range of VRCC pipes, box drains, U-drains, HDPE-lined pipes, </a:t>
            </a:r>
            <a:r>
              <a:rPr lang="en-US" sz="2680" dirty="0" err="1">
                <a:latin typeface="Franklin Gothic Medium" panose="020B0603020102020204" pitchFamily="34" charset="0"/>
              </a:rPr>
              <a:t>Polyurea</a:t>
            </a:r>
            <a:r>
              <a:rPr lang="en-US" sz="2680" dirty="0">
                <a:latin typeface="Franklin Gothic Medium" panose="020B0603020102020204" pitchFamily="34" charset="0"/>
              </a:rPr>
              <a:t>-coated pipes, and other precast components used in irrigation, sewage, </a:t>
            </a:r>
            <a:r>
              <a:rPr lang="en-US" sz="2680" dirty="0" err="1">
                <a:latin typeface="Franklin Gothic Medium" panose="020B0603020102020204" pitchFamily="34" charset="0"/>
              </a:rPr>
              <a:t>stormwater</a:t>
            </a:r>
            <a:r>
              <a:rPr lang="en-US" sz="2680" dirty="0">
                <a:latin typeface="Franklin Gothic Medium" panose="020B0603020102020204" pitchFamily="34" charset="0"/>
              </a:rPr>
              <a:t> drainage, and civil-infrastructure projects. The firm supplies its products to major government and private-sector projects executed by leading infrastructure companies. The unit currently employs around 95 people and maintains ISO 9001:2015 and BIS quality certifications. Shri </a:t>
            </a:r>
            <a:r>
              <a:rPr lang="en-US" sz="2680" dirty="0" err="1">
                <a:latin typeface="Franklin Gothic Medium" panose="020B0603020102020204" pitchFamily="34" charset="0"/>
              </a:rPr>
              <a:t>Vadde</a:t>
            </a:r>
            <a:r>
              <a:rPr lang="en-US" sz="2680" dirty="0">
                <a:latin typeface="Franklin Gothic Medium" panose="020B0603020102020204" pitchFamily="34" charset="0"/>
              </a:rPr>
              <a:t> </a:t>
            </a:r>
            <a:r>
              <a:rPr lang="en-US" sz="2680" dirty="0" err="1">
                <a:latin typeface="Franklin Gothic Medium" panose="020B0603020102020204" pitchFamily="34" charset="0"/>
              </a:rPr>
              <a:t>Srinivas</a:t>
            </a:r>
            <a:r>
              <a:rPr lang="en-US" sz="2680" dirty="0">
                <a:latin typeface="Franklin Gothic Medium" panose="020B0603020102020204" pitchFamily="34" charset="0"/>
              </a:rPr>
              <a:t> Reddy </a:t>
            </a:r>
            <a:r>
              <a:rPr lang="en-IN" sz="2680" dirty="0">
                <a:latin typeface="Franklin Gothic Medium" panose="020B0603020102020204" pitchFamily="34" charset="0"/>
              </a:rPr>
              <a:t>has been conferred with </a:t>
            </a:r>
            <a:r>
              <a:rPr lang="en-US" sz="2680" dirty="0">
                <a:latin typeface="Franklin Gothic Medium" panose="020B0603020102020204" pitchFamily="34" charset="0"/>
              </a:rPr>
              <a:t>“Best Entrepreneur” award.</a:t>
            </a:r>
          </a:p>
          <a:p>
            <a:pPr marL="0" indent="0" algn="just">
              <a:lnSpc>
                <a:spcPct val="100000"/>
              </a:lnSpc>
              <a:spcBef>
                <a:spcPts val="0"/>
              </a:spcBef>
              <a:buNone/>
            </a:pPr>
            <a:endParaRPr lang="en-IN" sz="2950" dirty="0">
              <a:latin typeface="Franklin Gothic Medium" panose="020B0603020102020204" pitchFamily="34" charset="0"/>
            </a:endParaRPr>
          </a:p>
        </p:txBody>
      </p:sp>
    </p:spTree>
    <p:extLst>
      <p:ext uri="{BB962C8B-B14F-4D97-AF65-F5344CB8AC3E}">
        <p14:creationId xmlns:p14="http://schemas.microsoft.com/office/powerpoint/2010/main" val="26303377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AC42-09CB-83AA-87E8-06A58EE7F3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4E7C47-17A1-B9A9-A38D-D2742481108C}"/>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Blue Berry Ice Creams</a:t>
            </a:r>
            <a:endParaRPr lang="en-IN" sz="4200" b="1" dirty="0">
              <a:latin typeface="Franklin Gothic Medium" panose="020B0603020102020204" pitchFamily="34" charset="0"/>
            </a:endParaRPr>
          </a:p>
        </p:txBody>
      </p:sp>
      <p:pic>
        <p:nvPicPr>
          <p:cNvPr id="4" name="Content Placeholder 3"/>
          <p:cNvPicPr>
            <a:picLocks noGrp="1"/>
          </p:cNvPicPr>
          <p:nvPr>
            <p:ph idx="1"/>
          </p:nvPr>
        </p:nvPicPr>
        <p:blipFill rotWithShape="1">
          <a:blip r:embed="rId2" cstate="print">
            <a:extLst>
              <a:ext uri="{28A0092B-C50C-407E-A947-70E740481C1C}">
                <a14:useLocalDpi xmlns:a14="http://schemas.microsoft.com/office/drawing/2010/main" val="0"/>
              </a:ext>
            </a:extLst>
          </a:blip>
          <a:srcRect l="5727" r="34214"/>
          <a:stretch/>
        </p:blipFill>
        <p:spPr>
          <a:xfrm>
            <a:off x="559558" y="2649634"/>
            <a:ext cx="2251880" cy="3041482"/>
          </a:xfrm>
          <a:prstGeom prst="rect">
            <a:avLst/>
          </a:prstGeom>
          <a:ln w="57150" cap="sq" cmpd="thickThin">
            <a:solidFill>
              <a:srgbClr val="000000"/>
            </a:solidFill>
            <a:prstDash val="solid"/>
            <a:miter lim="800000"/>
          </a:ln>
          <a:effectLst>
            <a:innerShdw blurRad="76200">
              <a:srgbClr val="000000"/>
            </a:innerShdw>
          </a:effectLst>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2536" y="2649634"/>
            <a:ext cx="7977117" cy="3873996"/>
          </a:xfrm>
          <a:prstGeom prst="rect">
            <a:avLst/>
          </a:prstGeom>
          <a:ln w="57150" cap="sq" cmpd="thickThin">
            <a:solidFill>
              <a:srgbClr val="000000"/>
            </a:solidFill>
            <a:prstDash val="solid"/>
            <a:miter lim="800000"/>
          </a:ln>
          <a:effectLst>
            <a:innerShdw blurRad="76200">
              <a:srgbClr val="000000"/>
            </a:innerShdw>
          </a:effectLst>
        </p:spPr>
      </p:pic>
      <p:sp>
        <p:nvSpPr>
          <p:cNvPr id="7" name="TextBox 6"/>
          <p:cNvSpPr txBox="1"/>
          <p:nvPr/>
        </p:nvSpPr>
        <p:spPr>
          <a:xfrm>
            <a:off x="0" y="5813946"/>
            <a:ext cx="3480179" cy="769441"/>
          </a:xfrm>
          <a:prstGeom prst="rect">
            <a:avLst/>
          </a:prstGeom>
          <a:noFill/>
        </p:spPr>
        <p:txBody>
          <a:bodyPr wrap="square" rtlCol="0">
            <a:spAutoFit/>
          </a:bodyPr>
          <a:lstStyle/>
          <a:p>
            <a:pPr algn="ctr"/>
            <a:r>
              <a:rPr lang="en-US" sz="2200" dirty="0">
                <a:latin typeface="Franklin Gothic Medium" panose="020B0603020102020204" pitchFamily="34" charset="0"/>
              </a:rPr>
              <a:t>Shri K. </a:t>
            </a:r>
            <a:r>
              <a:rPr lang="en-US" sz="2200" dirty="0" err="1">
                <a:latin typeface="Franklin Gothic Medium" panose="020B0603020102020204" pitchFamily="34" charset="0"/>
              </a:rPr>
              <a:t>Sreekant</a:t>
            </a:r>
            <a:r>
              <a:rPr lang="en-US" sz="2200" dirty="0">
                <a:latin typeface="Franklin Gothic Medium" panose="020B0603020102020204" pitchFamily="34" charset="0"/>
              </a:rPr>
              <a:t> </a:t>
            </a:r>
            <a:r>
              <a:rPr lang="en-US" sz="2200" dirty="0" err="1">
                <a:latin typeface="Franklin Gothic Medium" panose="020B0603020102020204" pitchFamily="34" charset="0"/>
              </a:rPr>
              <a:t>Babu</a:t>
            </a:r>
            <a:r>
              <a:rPr lang="en-US" sz="2200" dirty="0">
                <a:latin typeface="Franklin Gothic Medium" panose="020B0603020102020204" pitchFamily="34" charset="0"/>
              </a:rPr>
              <a:t> </a:t>
            </a:r>
          </a:p>
          <a:p>
            <a:pPr algn="ctr"/>
            <a:r>
              <a:rPr lang="en-US" sz="2200" dirty="0">
                <a:latin typeface="Franklin Gothic Medium" panose="020B0603020102020204" pitchFamily="34" charset="0"/>
              </a:rPr>
              <a:t> Shri D. </a:t>
            </a:r>
            <a:r>
              <a:rPr lang="en-US" sz="2200" dirty="0" err="1">
                <a:latin typeface="Franklin Gothic Medium" panose="020B0603020102020204" pitchFamily="34" charset="0"/>
              </a:rPr>
              <a:t>Raghunath</a:t>
            </a:r>
            <a:r>
              <a:rPr lang="en-US" sz="2200" dirty="0">
                <a:latin typeface="Franklin Gothic Medium" panose="020B0603020102020204" pitchFamily="34" charset="0"/>
              </a:rPr>
              <a:t> Reddy</a:t>
            </a:r>
            <a:endParaRPr lang="en-US" sz="2200" dirty="0"/>
          </a:p>
        </p:txBody>
      </p:sp>
    </p:spTree>
    <p:extLst>
      <p:ext uri="{BB962C8B-B14F-4D97-AF65-F5344CB8AC3E}">
        <p14:creationId xmlns:p14="http://schemas.microsoft.com/office/powerpoint/2010/main" val="28758129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229A4-8AFE-45D1-F081-6B73850F5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DDF69A-2A8E-20D3-2ECD-D92186A2A140}"/>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Blue Berry Ice Creams</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CE725008-E85A-2A22-D88F-7C49C293EA89}"/>
              </a:ext>
            </a:extLst>
          </p:cNvPr>
          <p:cNvSpPr>
            <a:spLocks noGrp="1"/>
          </p:cNvSpPr>
          <p:nvPr>
            <p:ph idx="1"/>
          </p:nvPr>
        </p:nvSpPr>
        <p:spPr>
          <a:xfrm>
            <a:off x="232560" y="2552131"/>
            <a:ext cx="11583388" cy="4028590"/>
          </a:xfrm>
        </p:spPr>
        <p:txBody>
          <a:bodyPr>
            <a:noAutofit/>
          </a:bodyPr>
          <a:lstStyle/>
          <a:p>
            <a:pPr marL="0" indent="0" algn="just">
              <a:buNone/>
            </a:pPr>
            <a:r>
              <a:rPr lang="en-US" sz="2950" dirty="0">
                <a:latin typeface="Franklin Gothic Medium" panose="020B0603020102020204" pitchFamily="34" charset="0"/>
              </a:rPr>
              <a:t>M/s Blue Berry Ice Cream was established by Shri K. </a:t>
            </a:r>
            <a:r>
              <a:rPr lang="en-US" sz="2950" dirty="0" err="1">
                <a:latin typeface="Franklin Gothic Medium" panose="020B0603020102020204" pitchFamily="34" charset="0"/>
              </a:rPr>
              <a:t>Sreekant</a:t>
            </a:r>
            <a:r>
              <a:rPr lang="en-US" sz="2950" dirty="0">
                <a:latin typeface="Franklin Gothic Medium" panose="020B0603020102020204" pitchFamily="34" charset="0"/>
              </a:rPr>
              <a:t> </a:t>
            </a:r>
            <a:r>
              <a:rPr lang="en-US" sz="2950" dirty="0" err="1">
                <a:latin typeface="Franklin Gothic Medium" panose="020B0603020102020204" pitchFamily="34" charset="0"/>
              </a:rPr>
              <a:t>Babu</a:t>
            </a:r>
            <a:r>
              <a:rPr lang="en-US" sz="2950" dirty="0">
                <a:latin typeface="Franklin Gothic Medium" panose="020B0603020102020204" pitchFamily="34" charset="0"/>
              </a:rPr>
              <a:t> and Shri D. </a:t>
            </a:r>
            <a:r>
              <a:rPr lang="en-US" sz="2950" dirty="0" err="1">
                <a:latin typeface="Franklin Gothic Medium" panose="020B0603020102020204" pitchFamily="34" charset="0"/>
              </a:rPr>
              <a:t>Raghunath</a:t>
            </a:r>
            <a:r>
              <a:rPr lang="en-US" sz="2950" dirty="0">
                <a:latin typeface="Franklin Gothic Medium" panose="020B0603020102020204" pitchFamily="34" charset="0"/>
              </a:rPr>
              <a:t> Reddy in the year 2006 and availed financial assistance of Rs.2.58 </a:t>
            </a:r>
            <a:r>
              <a:rPr lang="en-US" sz="2950" dirty="0" err="1">
                <a:latin typeface="Franklin Gothic Medium" panose="020B0603020102020204" pitchFamily="34" charset="0"/>
              </a:rPr>
              <a:t>crore</a:t>
            </a:r>
            <a:r>
              <a:rPr lang="en-US" sz="2950" dirty="0">
                <a:latin typeface="Franklin Gothic Medium" panose="020B0603020102020204" pitchFamily="34" charset="0"/>
              </a:rPr>
              <a:t> in the year 2017 from APSFC.  The unit manufactures a variety of ice creams including wafers &amp; cone ice creams, </a:t>
            </a:r>
            <a:r>
              <a:rPr lang="en-US" sz="2950" dirty="0" err="1">
                <a:latin typeface="Franklin Gothic Medium" panose="020B0603020102020204" pitchFamily="34" charset="0"/>
              </a:rPr>
              <a:t>chocobars</a:t>
            </a:r>
            <a:r>
              <a:rPr lang="en-US" sz="2950" dirty="0">
                <a:latin typeface="Franklin Gothic Medium" panose="020B0603020102020204" pitchFamily="34" charset="0"/>
              </a:rPr>
              <a:t>, tubs and bulk-pack ice creams in different </a:t>
            </a:r>
            <a:r>
              <a:rPr lang="en-US" sz="2950" dirty="0" err="1">
                <a:latin typeface="Franklin Gothic Medium" panose="020B0603020102020204" pitchFamily="34" charset="0"/>
              </a:rPr>
              <a:t>flavours</a:t>
            </a:r>
            <a:r>
              <a:rPr lang="en-US" sz="2950" dirty="0">
                <a:latin typeface="Franklin Gothic Medium" panose="020B0603020102020204" pitchFamily="34" charset="0"/>
              </a:rPr>
              <a:t> such as mango, butterscotch, chocolate, vanilla, </a:t>
            </a:r>
            <a:r>
              <a:rPr lang="en-US" sz="2950" dirty="0" err="1">
                <a:latin typeface="Franklin Gothic Medium" panose="020B0603020102020204" pitchFamily="34" charset="0"/>
              </a:rPr>
              <a:t>pista</a:t>
            </a:r>
            <a:r>
              <a:rPr lang="en-US" sz="2950" dirty="0">
                <a:latin typeface="Franklin Gothic Medium" panose="020B0603020102020204" pitchFamily="34" charset="0"/>
              </a:rPr>
              <a:t>, </a:t>
            </a:r>
            <a:r>
              <a:rPr lang="en-US" sz="2950" dirty="0" err="1">
                <a:latin typeface="Franklin Gothic Medium" panose="020B0603020102020204" pitchFamily="34" charset="0"/>
              </a:rPr>
              <a:t>Anjeer-Badam</a:t>
            </a:r>
            <a:r>
              <a:rPr lang="en-US" sz="2950" dirty="0">
                <a:latin typeface="Franklin Gothic Medium" panose="020B0603020102020204" pitchFamily="34" charset="0"/>
              </a:rPr>
              <a:t>, and ice-candies, among others.  The company serves as both manufacturer and supplier, catering to wholesale and retail ice-cream markets. Shri K. </a:t>
            </a:r>
            <a:r>
              <a:rPr lang="en-US" sz="2950" dirty="0" err="1">
                <a:latin typeface="Franklin Gothic Medium" panose="020B0603020102020204" pitchFamily="34" charset="0"/>
              </a:rPr>
              <a:t>Sreekant</a:t>
            </a:r>
            <a:r>
              <a:rPr lang="en-US" sz="2950" dirty="0">
                <a:latin typeface="Franklin Gothic Medium" panose="020B0603020102020204" pitchFamily="34" charset="0"/>
              </a:rPr>
              <a:t> </a:t>
            </a:r>
            <a:r>
              <a:rPr lang="en-US" sz="2950" dirty="0" err="1">
                <a:latin typeface="Franklin Gothic Medium" panose="020B0603020102020204" pitchFamily="34" charset="0"/>
              </a:rPr>
              <a:t>Babu</a:t>
            </a:r>
            <a:r>
              <a:rPr lang="en-US" sz="2950" dirty="0">
                <a:latin typeface="Franklin Gothic Medium" panose="020B0603020102020204" pitchFamily="34" charset="0"/>
              </a:rPr>
              <a:t> and Shri D. </a:t>
            </a:r>
            <a:r>
              <a:rPr lang="en-US" sz="2950" dirty="0" err="1">
                <a:latin typeface="Franklin Gothic Medium" panose="020B0603020102020204" pitchFamily="34" charset="0"/>
              </a:rPr>
              <a:t>Raghunath</a:t>
            </a:r>
            <a:r>
              <a:rPr lang="en-US" sz="2950" dirty="0">
                <a:latin typeface="Franklin Gothic Medium" panose="020B0603020102020204" pitchFamily="34" charset="0"/>
              </a:rPr>
              <a:t> Reddy were being conferred with “Best Entrepreneur” award.</a:t>
            </a:r>
            <a:endParaRPr lang="en-IN" sz="2950" dirty="0">
              <a:latin typeface="Franklin Gothic Medium" panose="020B0603020102020204" pitchFamily="34" charset="0"/>
            </a:endParaRPr>
          </a:p>
        </p:txBody>
      </p:sp>
    </p:spTree>
    <p:extLst>
      <p:ext uri="{BB962C8B-B14F-4D97-AF65-F5344CB8AC3E}">
        <p14:creationId xmlns:p14="http://schemas.microsoft.com/office/powerpoint/2010/main" val="5850980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58171-4060-82A3-739D-AFF96426AF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2FEB81-01AB-4D52-27E3-C878BD59D6B0}"/>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Diehard Dies Pvt. Ltd.</a:t>
            </a:r>
            <a:endParaRPr lang="en-IN" sz="42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CDBAE633-7739-4CE6-9EA2-F5422323D087}"/>
              </a:ext>
            </a:extLst>
          </p:cNvPr>
          <p:cNvPicPr>
            <a:picLocks noGrp="1" noChangeAspect="1"/>
          </p:cNvPicPr>
          <p:nvPr>
            <p:ph idx="1"/>
          </p:nvPr>
        </p:nvPicPr>
        <p:blipFill>
          <a:blip r:embed="rId2"/>
          <a:srcRect l="5041" t="4738" r="4399" b="8943"/>
          <a:stretch>
            <a:fillRect/>
          </a:stretch>
        </p:blipFill>
        <p:spPr>
          <a:xfrm>
            <a:off x="427514" y="2565070"/>
            <a:ext cx="2196934" cy="2493818"/>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90592DE3-27EC-E9CE-959E-AFB1DE1CEF0E}"/>
              </a:ext>
            </a:extLst>
          </p:cNvPr>
          <p:cNvPicPr>
            <a:picLocks noChangeAspect="1"/>
          </p:cNvPicPr>
          <p:nvPr/>
        </p:nvPicPr>
        <p:blipFill>
          <a:blip r:embed="rId3">
            <a:extLst>
              <a:ext uri="{28A0092B-C50C-407E-A947-70E740481C1C}">
                <a14:useLocalDpi xmlns:a14="http://schemas.microsoft.com/office/drawing/2010/main" val="0"/>
              </a:ext>
            </a:extLst>
          </a:blip>
          <a:srcRect t="23331" b="22545"/>
          <a:stretch>
            <a:fillRect/>
          </a:stretch>
        </p:blipFill>
        <p:spPr bwMode="auto">
          <a:xfrm>
            <a:off x="3063837" y="2565070"/>
            <a:ext cx="4393870" cy="4062730"/>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E7BAEA1D-55B4-1CB8-56CD-058D90D8274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837716" y="2565069"/>
            <a:ext cx="4006252" cy="4062730"/>
          </a:xfrm>
          <a:prstGeom prst="rect">
            <a:avLst/>
          </a:prstGeom>
          <a:ln w="5715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23DABD2B-BF90-9535-0E88-3EB64F98C778}"/>
              </a:ext>
            </a:extLst>
          </p:cNvPr>
          <p:cNvSpPr txBox="1"/>
          <p:nvPr/>
        </p:nvSpPr>
        <p:spPr>
          <a:xfrm>
            <a:off x="0" y="5189517"/>
            <a:ext cx="2980706" cy="769441"/>
          </a:xfrm>
          <a:prstGeom prst="rect">
            <a:avLst/>
          </a:prstGeom>
          <a:noFill/>
        </p:spPr>
        <p:txBody>
          <a:bodyPr wrap="square" rtlCol="0">
            <a:spAutoFit/>
          </a:bodyPr>
          <a:lstStyle/>
          <a:p>
            <a:pPr algn="ctr"/>
            <a:r>
              <a:rPr lang="en-IN" sz="2200" b="1" dirty="0">
                <a:latin typeface="Franklin Gothic Medium" panose="020B0603020102020204" pitchFamily="34" charset="0"/>
              </a:rPr>
              <a:t>Shri Tulasi Ramachandra Prabhu</a:t>
            </a:r>
          </a:p>
        </p:txBody>
      </p:sp>
    </p:spTree>
    <p:extLst>
      <p:ext uri="{BB962C8B-B14F-4D97-AF65-F5344CB8AC3E}">
        <p14:creationId xmlns:p14="http://schemas.microsoft.com/office/powerpoint/2010/main" val="60104389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14253-2107-391A-F0C9-672F44D7A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C9AD2-1501-1C82-5769-2FAC9D78A52C}"/>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Diehard Dies Pvt. Ltd.</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653457BA-4A39-5513-04DE-6AF63AF54AE5}"/>
              </a:ext>
            </a:extLst>
          </p:cNvPr>
          <p:cNvSpPr>
            <a:spLocks noGrp="1"/>
          </p:cNvSpPr>
          <p:nvPr>
            <p:ph idx="1"/>
          </p:nvPr>
        </p:nvSpPr>
        <p:spPr>
          <a:xfrm>
            <a:off x="232560" y="2229382"/>
            <a:ext cx="11797144" cy="4628617"/>
          </a:xfrm>
        </p:spPr>
        <p:txBody>
          <a:bodyPr>
            <a:noAutofit/>
          </a:bodyPr>
          <a:lstStyle/>
          <a:p>
            <a:pPr marL="0" indent="0" algn="just">
              <a:lnSpc>
                <a:spcPct val="100000"/>
              </a:lnSpc>
              <a:spcBef>
                <a:spcPts val="0"/>
              </a:spcBef>
              <a:buNone/>
            </a:pPr>
            <a:r>
              <a:rPr lang="en-US" sz="2680" dirty="0">
                <a:latin typeface="Franklin Gothic Medium" panose="020B0603020102020204" pitchFamily="34" charset="0"/>
              </a:rPr>
              <a:t>M/s Diehard Dies Pvt. Ltd. established by Shri Tulasi Ramachandra Prabhu in the year 1977 started manufacturing corrugated boxes under the Technocrats Scheme introduced by Andhra Pradesh Govt. and availed financial assistance of Rs.6 crore in the year 2007 from APSFC for business expansion.  The unit manufactures Dies for packaging and labeling industry. The company has expanded into various fields namely Seed Processing, corrugated box making, Transport, Trading, Stationery, Flex Printing, Dies Manufacturing, ERP Solutions, Real Estate, Cotton Trading etc. and created employment for over 1500 people mostly in rural areas.  M/s Diehard Dies Pvt. Ltd provided employment to around 150 skilled employees. Shri Tulasi Ramachandra Prabhu has been conferred with “Best Exporting Unit” award.</a:t>
            </a:r>
            <a:endParaRPr lang="en-IN" sz="2680" dirty="0">
              <a:latin typeface="Franklin Gothic Medium" panose="020B0603020102020204" pitchFamily="34" charset="0"/>
            </a:endParaRPr>
          </a:p>
          <a:p>
            <a:pPr marL="0" indent="0" algn="just">
              <a:lnSpc>
                <a:spcPct val="100000"/>
              </a:lnSpc>
              <a:spcBef>
                <a:spcPts val="0"/>
              </a:spcBef>
              <a:buNone/>
            </a:pPr>
            <a:endParaRPr lang="en-IN" sz="2950" dirty="0">
              <a:latin typeface="Franklin Gothic Medium" panose="020B0603020102020204" pitchFamily="34" charset="0"/>
            </a:endParaRPr>
          </a:p>
        </p:txBody>
      </p:sp>
    </p:spTree>
    <p:extLst>
      <p:ext uri="{BB962C8B-B14F-4D97-AF65-F5344CB8AC3E}">
        <p14:creationId xmlns:p14="http://schemas.microsoft.com/office/powerpoint/2010/main" val="40157614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2B4EF-8F79-1BF6-EAA1-5CCBE42EC5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48305-D3B9-DEEF-0BD6-D3DF6A0A631D}"/>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Mahaa Industries Pvt. Ltd. </a:t>
            </a:r>
            <a:endParaRPr lang="en-IN" sz="4200" b="1" dirty="0">
              <a:latin typeface="Franklin Gothic Medium" panose="020B0603020102020204" pitchFamily="34" charset="0"/>
            </a:endParaRPr>
          </a:p>
        </p:txBody>
      </p:sp>
      <p:pic>
        <p:nvPicPr>
          <p:cNvPr id="3" name="Picture 2">
            <a:extLst>
              <a:ext uri="{FF2B5EF4-FFF2-40B4-BE49-F238E27FC236}">
                <a16:creationId xmlns:a16="http://schemas.microsoft.com/office/drawing/2014/main" id="{F29F41E5-7986-B312-1EA9-251FA2C977E2}"/>
              </a:ext>
            </a:extLst>
          </p:cNvPr>
          <p:cNvPicPr>
            <a:picLocks noChangeAspect="1"/>
          </p:cNvPicPr>
          <p:nvPr/>
        </p:nvPicPr>
        <p:blipFill>
          <a:blip r:embed="rId2"/>
          <a:srcRect l="2915" t="5009" r="8030"/>
          <a:stretch>
            <a:fillRect/>
          </a:stretch>
        </p:blipFill>
        <p:spPr>
          <a:xfrm>
            <a:off x="457201" y="2306153"/>
            <a:ext cx="2639960" cy="3195181"/>
          </a:xfrm>
          <a:prstGeom prst="rect">
            <a:avLst/>
          </a:prstGeom>
          <a:ln w="57150" cap="sq" cmpd="thickThin">
            <a:solidFill>
              <a:srgbClr val="000000"/>
            </a:solidFill>
            <a:prstDash val="solid"/>
            <a:miter lim="800000"/>
          </a:ln>
          <a:effectLst>
            <a:innerShdw blurRad="76200">
              <a:srgbClr val="000000"/>
            </a:innerShdw>
          </a:effectLst>
        </p:spPr>
      </p:pic>
      <p:pic>
        <p:nvPicPr>
          <p:cNvPr id="1027" name="Picture 3">
            <a:extLst>
              <a:ext uri="{FF2B5EF4-FFF2-40B4-BE49-F238E27FC236}">
                <a16:creationId xmlns:a16="http://schemas.microsoft.com/office/drawing/2014/main" id="{C53048C4-FB39-DF00-E347-49390BF9D93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7813" b="26732"/>
          <a:stretch>
            <a:fillRect/>
          </a:stretch>
        </p:blipFill>
        <p:spPr bwMode="auto">
          <a:xfrm>
            <a:off x="3674239" y="2306154"/>
            <a:ext cx="7947746" cy="1809732"/>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27CB3EE2-50C1-71D9-717C-FBC104BCCD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4239" y="4415111"/>
            <a:ext cx="7947746" cy="2292495"/>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1441407-C3B4-3BEA-E038-3886DB978A33}"/>
              </a:ext>
            </a:extLst>
          </p:cNvPr>
          <p:cNvSpPr txBox="1"/>
          <p:nvPr/>
        </p:nvSpPr>
        <p:spPr>
          <a:xfrm>
            <a:off x="0" y="5501335"/>
            <a:ext cx="3574473" cy="707886"/>
          </a:xfrm>
          <a:prstGeom prst="rect">
            <a:avLst/>
          </a:prstGeom>
          <a:noFill/>
        </p:spPr>
        <p:txBody>
          <a:bodyPr wrap="square" rtlCol="0">
            <a:spAutoFit/>
          </a:bodyPr>
          <a:lstStyle/>
          <a:p>
            <a:pPr algn="ctr"/>
            <a:r>
              <a:rPr lang="en-US" sz="2000" b="1" dirty="0">
                <a:latin typeface="Franklin Gothic Medium" panose="020B0603020102020204" pitchFamily="34" charset="0"/>
              </a:rPr>
              <a:t>Smt. </a:t>
            </a:r>
            <a:r>
              <a:rPr lang="en-US" sz="2000" b="1" dirty="0" err="1">
                <a:latin typeface="Franklin Gothic Medium" panose="020B0603020102020204" pitchFamily="34" charset="0"/>
              </a:rPr>
              <a:t>Gurajala</a:t>
            </a:r>
            <a:r>
              <a:rPr lang="en-US" sz="2000" b="1" dirty="0">
                <a:latin typeface="Franklin Gothic Medium" panose="020B0603020102020204" pitchFamily="34" charset="0"/>
              </a:rPr>
              <a:t> Sudha </a:t>
            </a:r>
          </a:p>
          <a:p>
            <a:pPr algn="ctr"/>
            <a:r>
              <a:rPr lang="en-US" sz="2000" b="1" dirty="0">
                <a:latin typeface="Franklin Gothic Medium" panose="020B0603020102020204" pitchFamily="34" charset="0"/>
              </a:rPr>
              <a:t>Chandra</a:t>
            </a:r>
            <a:endParaRPr lang="en-IN" sz="2000" dirty="0">
              <a:latin typeface="Franklin Gothic Medium" panose="020B0603020102020204" pitchFamily="34" charset="0"/>
            </a:endParaRPr>
          </a:p>
        </p:txBody>
      </p:sp>
    </p:spTree>
    <p:extLst>
      <p:ext uri="{BB962C8B-B14F-4D97-AF65-F5344CB8AC3E}">
        <p14:creationId xmlns:p14="http://schemas.microsoft.com/office/powerpoint/2010/main" val="7647048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E1CBD-A885-593D-C46E-7B5EDBD5C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E4240-31BC-DD43-9166-5D4855FE0D37}"/>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Mahaa Industries Pvt. Ltd. </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20CEC955-F92B-6767-C715-0B918167FEB9}"/>
              </a:ext>
            </a:extLst>
          </p:cNvPr>
          <p:cNvSpPr>
            <a:spLocks noGrp="1"/>
          </p:cNvSpPr>
          <p:nvPr>
            <p:ph idx="1"/>
          </p:nvPr>
        </p:nvSpPr>
        <p:spPr>
          <a:xfrm>
            <a:off x="232560" y="2229383"/>
            <a:ext cx="11583388" cy="4351338"/>
          </a:xfrm>
        </p:spPr>
        <p:txBody>
          <a:bodyPr>
            <a:noAutofit/>
          </a:bodyPr>
          <a:lstStyle/>
          <a:p>
            <a:pPr marL="0" indent="0" algn="just">
              <a:buNone/>
            </a:pPr>
            <a:endParaRPr lang="en-US" sz="3200" dirty="0">
              <a:latin typeface="Franklin Gothic Medium" panose="020B0603020102020204" pitchFamily="34" charset="0"/>
            </a:endParaRPr>
          </a:p>
          <a:p>
            <a:pPr marL="0" indent="0" algn="just">
              <a:buNone/>
            </a:pPr>
            <a:r>
              <a:rPr lang="en-US" sz="3200" dirty="0">
                <a:latin typeface="Franklin Gothic Medium" panose="020B0603020102020204" pitchFamily="34" charset="0"/>
              </a:rPr>
              <a:t>M/s Mahaa Industries Private Limited established by Smt. </a:t>
            </a:r>
            <a:r>
              <a:rPr lang="en-US" sz="3200" dirty="0" err="1">
                <a:latin typeface="Franklin Gothic Medium" panose="020B0603020102020204" pitchFamily="34" charset="0"/>
              </a:rPr>
              <a:t>Gurajala</a:t>
            </a:r>
            <a:r>
              <a:rPr lang="en-US" sz="3200" dirty="0">
                <a:latin typeface="Franklin Gothic Medium" panose="020B0603020102020204" pitchFamily="34" charset="0"/>
              </a:rPr>
              <a:t> Sudha Chandra in the year 2013 with financial assistance of Rs. 27.69 crore from APSFC.  The units manufactures and exports multiwire saw granite slabs cutting and processing.  The unit is 100 percent Export Oriented Unit. Smt. </a:t>
            </a:r>
            <a:r>
              <a:rPr lang="en-US" sz="3200" dirty="0" err="1">
                <a:latin typeface="Franklin Gothic Medium" panose="020B0603020102020204" pitchFamily="34" charset="0"/>
              </a:rPr>
              <a:t>Gurajala</a:t>
            </a:r>
            <a:r>
              <a:rPr lang="en-US" sz="3200" dirty="0">
                <a:latin typeface="Franklin Gothic Medium" panose="020B0603020102020204" pitchFamily="34" charset="0"/>
              </a:rPr>
              <a:t> Sudha Chandra has been conferred with  “Best Exporting Unit” award.</a:t>
            </a:r>
            <a:endParaRPr lang="en-IN" sz="3200" dirty="0">
              <a:latin typeface="Franklin Gothic Medium" panose="020B0603020102020204" pitchFamily="34" charset="0"/>
            </a:endParaRPr>
          </a:p>
          <a:p>
            <a:pPr algn="just"/>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27159185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2AFA1-D959-6F91-D2FF-4EB0292C8D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61044-FF02-1193-647B-7502E971D67E}"/>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Sri Varnika Granites</a:t>
            </a:r>
            <a:endParaRPr lang="en-IN" sz="42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75FC46C3-C2A9-1116-9CC1-9FD671DCA63C}"/>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50313" y="2427247"/>
            <a:ext cx="1845412" cy="2423825"/>
          </a:xfrm>
          <a:prstGeom prst="rect">
            <a:avLst/>
          </a:prstGeom>
          <a:ln w="57150" cap="sq" cmpd="thickThin">
            <a:solidFill>
              <a:srgbClr val="000000"/>
            </a:solidFill>
            <a:prstDash val="solid"/>
            <a:miter lim="800000"/>
          </a:ln>
          <a:effectLst>
            <a:innerShdw blurRad="76200">
              <a:srgbClr val="000000"/>
            </a:innerShdw>
          </a:effectLst>
        </p:spPr>
      </p:pic>
      <p:pic>
        <p:nvPicPr>
          <p:cNvPr id="4" name="image3.png">
            <a:extLst>
              <a:ext uri="{FF2B5EF4-FFF2-40B4-BE49-F238E27FC236}">
                <a16:creationId xmlns:a16="http://schemas.microsoft.com/office/drawing/2014/main" id="{F8850135-C447-0F2A-B7D6-7D9923D0292C}"/>
              </a:ext>
            </a:extLst>
          </p:cNvPr>
          <p:cNvPicPr/>
          <p:nvPr/>
        </p:nvPicPr>
        <p:blipFill>
          <a:blip r:embed="rId3"/>
          <a:srcRect/>
          <a:stretch>
            <a:fillRect/>
          </a:stretch>
        </p:blipFill>
        <p:spPr>
          <a:xfrm>
            <a:off x="2818163" y="2427247"/>
            <a:ext cx="4093276" cy="3949802"/>
          </a:xfrm>
          <a:prstGeom prst="rect">
            <a:avLst/>
          </a:prstGeom>
          <a:ln w="57150" cap="sq" cmpd="thickThin">
            <a:solidFill>
              <a:srgbClr val="000000"/>
            </a:solidFill>
            <a:prstDash val="solid"/>
            <a:miter lim="800000"/>
          </a:ln>
          <a:effectLst>
            <a:innerShdw blurRad="76200">
              <a:srgbClr val="000000"/>
            </a:innerShdw>
          </a:effectLst>
        </p:spPr>
      </p:pic>
      <p:pic>
        <p:nvPicPr>
          <p:cNvPr id="6" name="image2.png">
            <a:extLst>
              <a:ext uri="{FF2B5EF4-FFF2-40B4-BE49-F238E27FC236}">
                <a16:creationId xmlns:a16="http://schemas.microsoft.com/office/drawing/2014/main" id="{7E87EB36-263C-B9B0-82AD-FED168EB6E10}"/>
              </a:ext>
            </a:extLst>
          </p:cNvPr>
          <p:cNvPicPr/>
          <p:nvPr/>
        </p:nvPicPr>
        <p:blipFill>
          <a:blip r:embed="rId4"/>
          <a:srcRect/>
          <a:stretch>
            <a:fillRect/>
          </a:stretch>
        </p:blipFill>
        <p:spPr>
          <a:xfrm>
            <a:off x="7333877" y="2427246"/>
            <a:ext cx="4203867" cy="3949801"/>
          </a:xfrm>
          <a:prstGeom prst="rect">
            <a:avLst/>
          </a:prstGeom>
          <a:ln w="5715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58BF3EC6-57E9-14EE-9A56-D448B79A0C54}"/>
              </a:ext>
            </a:extLst>
          </p:cNvPr>
          <p:cNvSpPr txBox="1"/>
          <p:nvPr/>
        </p:nvSpPr>
        <p:spPr>
          <a:xfrm>
            <a:off x="71250" y="4880759"/>
            <a:ext cx="2648199" cy="769441"/>
          </a:xfrm>
          <a:prstGeom prst="rect">
            <a:avLst/>
          </a:prstGeom>
          <a:noFill/>
        </p:spPr>
        <p:txBody>
          <a:bodyPr wrap="square" rtlCol="0">
            <a:spAutoFit/>
          </a:bodyPr>
          <a:lstStyle/>
          <a:p>
            <a:pPr algn="ctr"/>
            <a:r>
              <a:rPr lang="en-IN" sz="2200" b="1" dirty="0">
                <a:latin typeface="Franklin Gothic Medium" panose="020B0603020102020204" pitchFamily="34" charset="0"/>
              </a:rPr>
              <a:t>Smt. </a:t>
            </a:r>
            <a:r>
              <a:rPr lang="en-IN" sz="2200" b="1" dirty="0" err="1">
                <a:latin typeface="Franklin Gothic Medium" panose="020B0603020102020204" pitchFamily="34" charset="0"/>
              </a:rPr>
              <a:t>Madhavareddy</a:t>
            </a:r>
            <a:r>
              <a:rPr lang="en-IN" sz="2200" b="1" dirty="0">
                <a:latin typeface="Franklin Gothic Medium" panose="020B0603020102020204" pitchFamily="34" charset="0"/>
              </a:rPr>
              <a:t> </a:t>
            </a:r>
            <a:r>
              <a:rPr lang="en-IN" sz="2200" b="1" dirty="0" err="1">
                <a:latin typeface="Franklin Gothic Medium" panose="020B0603020102020204" pitchFamily="34" charset="0"/>
              </a:rPr>
              <a:t>Sivaparvathi</a:t>
            </a:r>
            <a:endParaRPr lang="en-IN" sz="2200" b="1" dirty="0">
              <a:latin typeface="Franklin Gothic Medium" panose="020B0603020102020204" pitchFamily="34" charset="0"/>
            </a:endParaRPr>
          </a:p>
        </p:txBody>
      </p:sp>
    </p:spTree>
    <p:extLst>
      <p:ext uri="{BB962C8B-B14F-4D97-AF65-F5344CB8AC3E}">
        <p14:creationId xmlns:p14="http://schemas.microsoft.com/office/powerpoint/2010/main" val="18792706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72858-1E19-8FAC-885A-C2B2A08708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1A9FE7-A573-B25A-8463-E0B8473A4777}"/>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Sri Varnika Granites</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147FF4EB-F612-16C0-B6AE-8B7072F43B15}"/>
              </a:ext>
            </a:extLst>
          </p:cNvPr>
          <p:cNvSpPr>
            <a:spLocks noGrp="1"/>
          </p:cNvSpPr>
          <p:nvPr>
            <p:ph idx="1"/>
          </p:nvPr>
        </p:nvSpPr>
        <p:spPr>
          <a:xfrm>
            <a:off x="232560" y="2229383"/>
            <a:ext cx="11583388" cy="4351338"/>
          </a:xfrm>
        </p:spPr>
        <p:txBody>
          <a:bodyPr>
            <a:noAutofit/>
          </a:bodyPr>
          <a:lstStyle/>
          <a:p>
            <a:pPr marL="0" indent="0" algn="just">
              <a:buNone/>
            </a:pPr>
            <a:r>
              <a:rPr lang="en-US" sz="2860" dirty="0">
                <a:latin typeface="Franklin Gothic Medium" panose="020B0603020102020204" pitchFamily="34" charset="0"/>
              </a:rPr>
              <a:t>M/s Sri Varnika Granites established by Smt. </a:t>
            </a:r>
            <a:r>
              <a:rPr lang="en-US" sz="2860" dirty="0" err="1">
                <a:latin typeface="Franklin Gothic Medium" panose="020B0603020102020204" pitchFamily="34" charset="0"/>
              </a:rPr>
              <a:t>Madhavareddy</a:t>
            </a:r>
            <a:r>
              <a:rPr lang="en-US" sz="2860" dirty="0">
                <a:latin typeface="Franklin Gothic Medium" panose="020B0603020102020204" pitchFamily="34" charset="0"/>
              </a:rPr>
              <a:t> </a:t>
            </a:r>
            <a:r>
              <a:rPr lang="en-US" sz="2860" dirty="0" err="1">
                <a:latin typeface="Franklin Gothic Medium" panose="020B0603020102020204" pitchFamily="34" charset="0"/>
              </a:rPr>
              <a:t>Sivaparvathi</a:t>
            </a:r>
            <a:r>
              <a:rPr lang="en-US" sz="2860" dirty="0">
                <a:latin typeface="Franklin Gothic Medium" panose="020B0603020102020204" pitchFamily="34" charset="0"/>
              </a:rPr>
              <a:t> in the year 2024 with financial assistance of Rs 2.75 crore from APSFC.  The unit is engaged in cutting, polishing, and finishing granite slabs with an installed production capacity of 10.50 lakh square feet per annum.  M/s Sri Varnika Granites was founded with a vision to bring world-class granite processing technology and direct-to-customer accessibility under one roof, ensuring top-notch quality and zero-hassle delivery.  The company currently employs 40+ skilled workers and a dedicated management team contributing to local employment generation.  Smt. </a:t>
            </a:r>
            <a:r>
              <a:rPr lang="en-US" sz="2860" dirty="0" err="1">
                <a:latin typeface="Franklin Gothic Medium" panose="020B0603020102020204" pitchFamily="34" charset="0"/>
              </a:rPr>
              <a:t>Madhavareddy</a:t>
            </a:r>
            <a:r>
              <a:rPr lang="en-US" sz="2860" dirty="0">
                <a:latin typeface="Franklin Gothic Medium" panose="020B0603020102020204" pitchFamily="34" charset="0"/>
              </a:rPr>
              <a:t> </a:t>
            </a:r>
            <a:r>
              <a:rPr lang="en-US" sz="2860" dirty="0" err="1">
                <a:latin typeface="Franklin Gothic Medium" panose="020B0603020102020204" pitchFamily="34" charset="0"/>
              </a:rPr>
              <a:t>Sivaparvathi</a:t>
            </a:r>
            <a:r>
              <a:rPr lang="en-US" sz="2860" dirty="0">
                <a:latin typeface="Franklin Gothic Medium" panose="020B0603020102020204" pitchFamily="34" charset="0"/>
              </a:rPr>
              <a:t> has been conferred with “Best First Generation Entrepreneur” award.</a:t>
            </a:r>
            <a:endParaRPr lang="en-IN" sz="2860" dirty="0">
              <a:latin typeface="Franklin Gothic Medium" panose="020B0603020102020204" pitchFamily="34" charset="0"/>
            </a:endParaRPr>
          </a:p>
        </p:txBody>
      </p:sp>
    </p:spTree>
    <p:extLst>
      <p:ext uri="{BB962C8B-B14F-4D97-AF65-F5344CB8AC3E}">
        <p14:creationId xmlns:p14="http://schemas.microsoft.com/office/powerpoint/2010/main" val="20539829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92CB7-F1C8-6E4E-F00D-501F66AB4F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D45BCA-AB16-CCE6-5911-43EAD9F4C045}"/>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MNCY Hospitality</a:t>
            </a:r>
            <a:endParaRPr lang="en-IN" sz="4200" b="1" dirty="0">
              <a:latin typeface="Franklin Gothic Medium" panose="020B0603020102020204" pitchFamily="34" charset="0"/>
            </a:endParaRPr>
          </a:p>
        </p:txBody>
      </p:sp>
      <p:pic>
        <p:nvPicPr>
          <p:cNvPr id="3" name="Picture 2">
            <a:extLst>
              <a:ext uri="{FF2B5EF4-FFF2-40B4-BE49-F238E27FC236}">
                <a16:creationId xmlns:a16="http://schemas.microsoft.com/office/drawing/2014/main" id="{9F69B3F8-82F6-129F-018E-D9534C294EC1}"/>
              </a:ext>
            </a:extLst>
          </p:cNvPr>
          <p:cNvPicPr>
            <a:picLocks noChangeAspect="1"/>
          </p:cNvPicPr>
          <p:nvPr/>
        </p:nvPicPr>
        <p:blipFill>
          <a:blip r:embed="rId2" cstate="print">
            <a:extLst>
              <a:ext uri="{28A0092B-C50C-407E-A947-70E740481C1C}">
                <a14:useLocalDpi xmlns:a14="http://schemas.microsoft.com/office/drawing/2010/main" val="0"/>
              </a:ext>
            </a:extLst>
          </a:blip>
          <a:srcRect t="30947" b="17438"/>
          <a:stretch>
            <a:fillRect/>
          </a:stretch>
        </p:blipFill>
        <p:spPr bwMode="auto">
          <a:xfrm>
            <a:off x="600041" y="2253342"/>
            <a:ext cx="5195117" cy="4230584"/>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63FFF301-483A-C488-0528-C4CD40596C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507" r="25000"/>
          <a:stretch/>
        </p:blipFill>
        <p:spPr bwMode="auto">
          <a:xfrm>
            <a:off x="6238033" y="2253341"/>
            <a:ext cx="5459161" cy="4230585"/>
          </a:xfrm>
          <a:prstGeom prst="rect">
            <a:avLst/>
          </a:prstGeom>
          <a:ln w="57150" cap="sq" cmpd="thickThin">
            <a:solidFill>
              <a:srgbClr val="000000"/>
            </a:solidFill>
            <a:prstDash val="solid"/>
            <a:miter lim="800000"/>
          </a:ln>
          <a:effectLst>
            <a:innerShdw blurRad="76200">
              <a:srgbClr val="000000"/>
            </a:inn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27653271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D4FFE-4257-3723-7C32-0BC45B5BC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3A80C-3A29-C7DD-6BB8-9DC6ED76CCB3}"/>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MNCY Hospitality</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E133AB03-ADAD-9DBC-81AB-BE49E9C37F8B}"/>
              </a:ext>
            </a:extLst>
          </p:cNvPr>
          <p:cNvSpPr>
            <a:spLocks noGrp="1"/>
          </p:cNvSpPr>
          <p:nvPr>
            <p:ph idx="1"/>
          </p:nvPr>
        </p:nvSpPr>
        <p:spPr>
          <a:xfrm>
            <a:off x="232560" y="2229383"/>
            <a:ext cx="11583388" cy="4351338"/>
          </a:xfrm>
        </p:spPr>
        <p:txBody>
          <a:bodyPr>
            <a:noAutofit/>
          </a:bodyPr>
          <a:lstStyle/>
          <a:p>
            <a:pPr marL="0" indent="0" algn="just">
              <a:buNone/>
            </a:pPr>
            <a:r>
              <a:rPr lang="en-US" sz="2680" dirty="0">
                <a:latin typeface="Franklin Gothic Medium" panose="020B0603020102020204" pitchFamily="34" charset="0"/>
              </a:rPr>
              <a:t>M</a:t>
            </a:r>
            <a:r>
              <a:rPr lang="en-US" sz="2680">
                <a:latin typeface="Franklin Gothic Medium" panose="020B0603020102020204" pitchFamily="34" charset="0"/>
              </a:rPr>
              <a:t>/s </a:t>
            </a:r>
            <a:r>
              <a:rPr lang="en-US" sz="2680" dirty="0">
                <a:latin typeface="Franklin Gothic Medium" panose="020B0603020102020204" pitchFamily="34" charset="0"/>
              </a:rPr>
              <a:t>MNCY Hospitality is a partnership firm established by Shri </a:t>
            </a:r>
            <a:r>
              <a:rPr lang="en-US" sz="2680" dirty="0" err="1">
                <a:latin typeface="Franklin Gothic Medium" panose="020B0603020102020204" pitchFamily="34" charset="0"/>
              </a:rPr>
              <a:t>Yerukonda</a:t>
            </a:r>
            <a:r>
              <a:rPr lang="en-US" sz="2680" dirty="0">
                <a:latin typeface="Franklin Gothic Medium" panose="020B0603020102020204" pitchFamily="34" charset="0"/>
              </a:rPr>
              <a:t> Raghuram, Shri Chaparala Jagadish Babu, Shri </a:t>
            </a:r>
            <a:r>
              <a:rPr lang="en-US" sz="2680" dirty="0" err="1">
                <a:latin typeface="Franklin Gothic Medium" panose="020B0603020102020204" pitchFamily="34" charset="0"/>
              </a:rPr>
              <a:t>Nattay</a:t>
            </a:r>
            <a:r>
              <a:rPr lang="en-US" sz="2680" dirty="0">
                <a:latin typeface="Franklin Gothic Medium" panose="020B0603020102020204" pitchFamily="34" charset="0"/>
              </a:rPr>
              <a:t> </a:t>
            </a:r>
            <a:r>
              <a:rPr lang="en-US" sz="2680" dirty="0" err="1">
                <a:latin typeface="Franklin Gothic Medium" panose="020B0603020102020204" pitchFamily="34" charset="0"/>
              </a:rPr>
              <a:t>Sarvajeet</a:t>
            </a:r>
            <a:r>
              <a:rPr lang="en-US" sz="2680" dirty="0">
                <a:latin typeface="Franklin Gothic Medium" panose="020B0603020102020204" pitchFamily="34" charset="0"/>
              </a:rPr>
              <a:t> &amp; Shri Majety Sai Srinivasa Subrahmanyam with financial assistance of Rs 2.40 crores from APSFC.  The restaurant stands out for its authentic Telugu culinary experience, blending tradition with modern comfort. It offers a wide-ranging menu in a spacious, family-friendly environment, and is open from morning to late evening.  Rayudu Gari Military Hotel has earned a reputation for quality ingredients, excellent hospitality, and customer satisfaction, making it a renowned destination for food lovers and travelers across Andhra Pradesh.  Shri </a:t>
            </a:r>
            <a:r>
              <a:rPr lang="en-US" sz="2680" dirty="0" err="1">
                <a:latin typeface="Franklin Gothic Medium" panose="020B0603020102020204" pitchFamily="34" charset="0"/>
              </a:rPr>
              <a:t>Yerukonda</a:t>
            </a:r>
            <a:r>
              <a:rPr lang="en-US" sz="2680" dirty="0">
                <a:latin typeface="Franklin Gothic Medium" panose="020B0603020102020204" pitchFamily="34" charset="0"/>
              </a:rPr>
              <a:t> Raghuram, Shri Chaparala Jagadish Babu, Shri </a:t>
            </a:r>
            <a:r>
              <a:rPr lang="en-US" sz="2680" dirty="0" err="1">
                <a:latin typeface="Franklin Gothic Medium" panose="020B0603020102020204" pitchFamily="34" charset="0"/>
              </a:rPr>
              <a:t>Nattay</a:t>
            </a:r>
            <a:r>
              <a:rPr lang="en-US" sz="2680" dirty="0">
                <a:latin typeface="Franklin Gothic Medium" panose="020B0603020102020204" pitchFamily="34" charset="0"/>
              </a:rPr>
              <a:t> </a:t>
            </a:r>
            <a:r>
              <a:rPr lang="en-US" sz="2680" dirty="0" err="1">
                <a:latin typeface="Franklin Gothic Medium" panose="020B0603020102020204" pitchFamily="34" charset="0"/>
              </a:rPr>
              <a:t>Sarvajeet</a:t>
            </a:r>
            <a:r>
              <a:rPr lang="en-US" sz="2680" dirty="0">
                <a:latin typeface="Franklin Gothic Medium" panose="020B0603020102020204" pitchFamily="34" charset="0"/>
              </a:rPr>
              <a:t> &amp; Shri Majety Sai Srinivasa Subrahmanyam were being conferred with “Best First Generation Entrepreneur” award.</a:t>
            </a:r>
            <a:endParaRPr lang="en-IN" sz="2680" dirty="0">
              <a:latin typeface="Franklin Gothic Medium" panose="020B0603020102020204" pitchFamily="34" charset="0"/>
            </a:endParaRPr>
          </a:p>
          <a:p>
            <a:r>
              <a:rPr lang="en-US" dirty="0"/>
              <a:t> </a:t>
            </a:r>
            <a:endParaRPr lang="en-IN" dirty="0"/>
          </a:p>
          <a:p>
            <a:endParaRPr lang="en-IN" sz="2750" dirty="0">
              <a:latin typeface="Franklin Gothic Medium" panose="020B0603020102020204" pitchFamily="34" charset="0"/>
            </a:endParaRPr>
          </a:p>
        </p:txBody>
      </p:sp>
    </p:spTree>
    <p:extLst>
      <p:ext uri="{BB962C8B-B14F-4D97-AF65-F5344CB8AC3E}">
        <p14:creationId xmlns:p14="http://schemas.microsoft.com/office/powerpoint/2010/main" val="33026900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7C436-9D2E-1DA8-117E-0657475F7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CFD5BC-0FB6-6D6B-1FF1-4719BC949A16}"/>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Usha Tubes And Pipes Pvt. Ltd.</a:t>
            </a:r>
            <a:endParaRPr lang="en-IN" sz="4200" b="1" dirty="0">
              <a:latin typeface="Franklin Gothic Medium" panose="020B0603020102020204" pitchFamily="34" charset="0"/>
            </a:endParaRPr>
          </a:p>
        </p:txBody>
      </p:sp>
      <p:pic>
        <p:nvPicPr>
          <p:cNvPr id="3" name="Picture 2">
            <a:extLst>
              <a:ext uri="{FF2B5EF4-FFF2-40B4-BE49-F238E27FC236}">
                <a16:creationId xmlns:a16="http://schemas.microsoft.com/office/drawing/2014/main" id="{C1CDDAF2-ABAE-76E2-BB96-8E88BC2F0C2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5730" y="3169540"/>
            <a:ext cx="1747122" cy="2078098"/>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429E8408-8926-61F0-1783-CC0297B964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4447" y="3169540"/>
            <a:ext cx="1747121" cy="2078098"/>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C623443F-8824-6436-C0BE-48003FD82854}"/>
              </a:ext>
            </a:extLst>
          </p:cNvPr>
          <p:cNvPicPr>
            <a:picLocks noChangeAspect="1"/>
          </p:cNvPicPr>
          <p:nvPr/>
        </p:nvPicPr>
        <p:blipFill>
          <a:blip r:embed="rId4">
            <a:extLst>
              <a:ext uri="{28A0092B-C50C-407E-A947-70E740481C1C}">
                <a14:useLocalDpi xmlns:a14="http://schemas.microsoft.com/office/drawing/2010/main" val="0"/>
              </a:ext>
            </a:extLst>
          </a:blip>
          <a:srcRect l="-345" r="11235" b="38316"/>
          <a:stretch>
            <a:fillRect/>
          </a:stretch>
        </p:blipFill>
        <p:spPr bwMode="auto">
          <a:xfrm>
            <a:off x="4845132" y="2326392"/>
            <a:ext cx="6602681" cy="1936850"/>
          </a:xfrm>
          <a:prstGeom prst="rect">
            <a:avLst/>
          </a:prstGeom>
          <a:ln w="5715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E31D9A70-C2B1-EE29-FE71-90D8E53DFB3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845132" y="4582705"/>
            <a:ext cx="6602681" cy="2078098"/>
          </a:xfrm>
          <a:prstGeom prst="rect">
            <a:avLst/>
          </a:prstGeom>
          <a:ln w="5715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B782898D-D121-7041-8C9D-D55A6D528E77}"/>
              </a:ext>
            </a:extLst>
          </p:cNvPr>
          <p:cNvSpPr txBox="1"/>
          <p:nvPr/>
        </p:nvSpPr>
        <p:spPr>
          <a:xfrm>
            <a:off x="261259" y="5320142"/>
            <a:ext cx="2125682" cy="769441"/>
          </a:xfrm>
          <a:prstGeom prst="rect">
            <a:avLst/>
          </a:prstGeom>
          <a:noFill/>
        </p:spPr>
        <p:txBody>
          <a:bodyPr wrap="square" rtlCol="0">
            <a:spAutoFit/>
          </a:bodyPr>
          <a:lstStyle/>
          <a:p>
            <a:pPr algn="ctr"/>
            <a:r>
              <a:rPr lang="en-IN" sz="2200" b="1" dirty="0">
                <a:latin typeface="Franklin Gothic Medium" panose="020B0603020102020204" pitchFamily="34" charset="0"/>
              </a:rPr>
              <a:t>Shri </a:t>
            </a:r>
            <a:r>
              <a:rPr lang="en-IN" sz="2200" b="1" dirty="0" err="1">
                <a:latin typeface="Franklin Gothic Medium" panose="020B0603020102020204" pitchFamily="34" charset="0"/>
              </a:rPr>
              <a:t>Anumolu</a:t>
            </a:r>
            <a:r>
              <a:rPr lang="en-IN" sz="2200" b="1" dirty="0">
                <a:latin typeface="Franklin Gothic Medium" panose="020B0603020102020204" pitchFamily="34" charset="0"/>
              </a:rPr>
              <a:t> </a:t>
            </a:r>
            <a:r>
              <a:rPr lang="en-IN" sz="2200" b="1" dirty="0" err="1">
                <a:latin typeface="Franklin Gothic Medium" panose="020B0603020102020204" pitchFamily="34" charset="0"/>
              </a:rPr>
              <a:t>Avnash</a:t>
            </a:r>
            <a:endParaRPr lang="en-IN" sz="2200" b="1" dirty="0">
              <a:latin typeface="Franklin Gothic Medium" panose="020B0603020102020204" pitchFamily="34" charset="0"/>
            </a:endParaRPr>
          </a:p>
        </p:txBody>
      </p:sp>
      <p:sp>
        <p:nvSpPr>
          <p:cNvPr id="10" name="TextBox 9">
            <a:extLst>
              <a:ext uri="{FF2B5EF4-FFF2-40B4-BE49-F238E27FC236}">
                <a16:creationId xmlns:a16="http://schemas.microsoft.com/office/drawing/2014/main" id="{D84C7430-1825-3B26-35A4-F2C701257A1C}"/>
              </a:ext>
            </a:extLst>
          </p:cNvPr>
          <p:cNvSpPr txBox="1"/>
          <p:nvPr/>
        </p:nvSpPr>
        <p:spPr>
          <a:xfrm>
            <a:off x="2404753" y="5295797"/>
            <a:ext cx="2214748" cy="769441"/>
          </a:xfrm>
          <a:prstGeom prst="rect">
            <a:avLst/>
          </a:prstGeom>
          <a:noFill/>
        </p:spPr>
        <p:txBody>
          <a:bodyPr wrap="square">
            <a:spAutoFit/>
          </a:bodyPr>
          <a:lstStyle/>
          <a:p>
            <a:pPr algn="ctr"/>
            <a:r>
              <a:rPr lang="en-IN" sz="2200" b="1" dirty="0">
                <a:latin typeface="Franklin Gothic Medium" panose="020B0603020102020204" pitchFamily="34" charset="0"/>
              </a:rPr>
              <a:t>Smt. </a:t>
            </a:r>
            <a:r>
              <a:rPr lang="en-IN" sz="2200" b="1" dirty="0" err="1">
                <a:latin typeface="Franklin Gothic Medium" panose="020B0603020102020204" pitchFamily="34" charset="0"/>
              </a:rPr>
              <a:t>Anumolu</a:t>
            </a:r>
            <a:r>
              <a:rPr lang="en-IN" sz="2200" b="1" dirty="0">
                <a:latin typeface="Franklin Gothic Medium" panose="020B0603020102020204" pitchFamily="34" charset="0"/>
              </a:rPr>
              <a:t> </a:t>
            </a:r>
            <a:r>
              <a:rPr lang="en-IN" sz="2200" b="1" dirty="0" err="1">
                <a:latin typeface="Franklin Gothic Medium" panose="020B0603020102020204" pitchFamily="34" charset="0"/>
              </a:rPr>
              <a:t>Ammaji</a:t>
            </a:r>
            <a:endParaRPr lang="en-IN" sz="2200" b="1" dirty="0">
              <a:latin typeface="Franklin Gothic Medium" panose="020B0603020102020204" pitchFamily="34" charset="0"/>
            </a:endParaRPr>
          </a:p>
        </p:txBody>
      </p:sp>
    </p:spTree>
    <p:extLst>
      <p:ext uri="{BB962C8B-B14F-4D97-AF65-F5344CB8AC3E}">
        <p14:creationId xmlns:p14="http://schemas.microsoft.com/office/powerpoint/2010/main" val="13717057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6BBC5-2E6C-5D72-84D3-3AA607B87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0DCFD2-32B0-6FBE-4061-B4371971C45D}"/>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Usha Tubes And Pipes Pvt. </a:t>
            </a:r>
            <a:r>
              <a:rPr lang="en-US" sz="4200" b="1">
                <a:latin typeface="Franklin Gothic Medium" panose="020B0603020102020204" pitchFamily="34" charset="0"/>
              </a:rPr>
              <a:t>Ltd.</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8ECCFD6A-E2BE-7A7A-9371-3D2000A17218}"/>
              </a:ext>
            </a:extLst>
          </p:cNvPr>
          <p:cNvSpPr>
            <a:spLocks noGrp="1"/>
          </p:cNvSpPr>
          <p:nvPr>
            <p:ph idx="1"/>
          </p:nvPr>
        </p:nvSpPr>
        <p:spPr>
          <a:xfrm>
            <a:off x="232560" y="2229383"/>
            <a:ext cx="11583388" cy="4351338"/>
          </a:xfrm>
        </p:spPr>
        <p:txBody>
          <a:bodyPr>
            <a:noAutofit/>
          </a:bodyPr>
          <a:lstStyle/>
          <a:p>
            <a:pPr marL="0" indent="0" algn="just">
              <a:buNone/>
            </a:pPr>
            <a:endParaRPr lang="en-US" sz="800" dirty="0">
              <a:latin typeface="Franklin Gothic Medium" panose="020B0603020102020204" pitchFamily="34" charset="0"/>
            </a:endParaRPr>
          </a:p>
          <a:p>
            <a:pPr marL="0" indent="0" algn="just">
              <a:buNone/>
            </a:pPr>
            <a:r>
              <a:rPr lang="en-US" sz="3200" dirty="0">
                <a:latin typeface="Franklin Gothic Medium" panose="020B0603020102020204" pitchFamily="34" charset="0"/>
              </a:rPr>
              <a:t>M/s. Usha Tubes and Pipes Pvt. Ltd. is established by Shri </a:t>
            </a:r>
            <a:r>
              <a:rPr lang="en-US" sz="3200" dirty="0" err="1">
                <a:latin typeface="Franklin Gothic Medium" panose="020B0603020102020204" pitchFamily="34" charset="0"/>
              </a:rPr>
              <a:t>Anumolu</a:t>
            </a:r>
            <a:r>
              <a:rPr lang="en-US" sz="3200" dirty="0">
                <a:latin typeface="Franklin Gothic Medium" panose="020B0603020102020204" pitchFamily="34" charset="0"/>
              </a:rPr>
              <a:t> </a:t>
            </a:r>
            <a:r>
              <a:rPr lang="en-US" sz="3200" dirty="0" err="1">
                <a:latin typeface="Franklin Gothic Medium" panose="020B0603020102020204" pitchFamily="34" charset="0"/>
              </a:rPr>
              <a:t>Avnash</a:t>
            </a:r>
            <a:r>
              <a:rPr lang="en-US" sz="3200" dirty="0">
                <a:latin typeface="Franklin Gothic Medium" panose="020B0603020102020204" pitchFamily="34" charset="0"/>
              </a:rPr>
              <a:t> &amp; Smt. </a:t>
            </a:r>
            <a:r>
              <a:rPr lang="en-US" sz="3200" dirty="0" err="1">
                <a:latin typeface="Franklin Gothic Medium" panose="020B0603020102020204" pitchFamily="34" charset="0"/>
              </a:rPr>
              <a:t>Anumolu</a:t>
            </a:r>
            <a:r>
              <a:rPr lang="en-US" sz="3200" dirty="0">
                <a:latin typeface="Franklin Gothic Medium" panose="020B0603020102020204" pitchFamily="34" charset="0"/>
              </a:rPr>
              <a:t> </a:t>
            </a:r>
            <a:r>
              <a:rPr lang="en-US" sz="3200" dirty="0" err="1">
                <a:latin typeface="Franklin Gothic Medium" panose="020B0603020102020204" pitchFamily="34" charset="0"/>
              </a:rPr>
              <a:t>Ammaji</a:t>
            </a:r>
            <a:r>
              <a:rPr lang="en-US" sz="3200" dirty="0">
                <a:latin typeface="Franklin Gothic Medium" panose="020B0603020102020204" pitchFamily="34" charset="0"/>
              </a:rPr>
              <a:t> in the year 1992 with financial assistance of Rs.25 Crore from APSFC.    The Unit is engaged in leasing of Logistics &amp; Warehouses in Visakhapatnam.  The company is having 5 Million </a:t>
            </a:r>
            <a:r>
              <a:rPr lang="en-US" sz="3200" dirty="0" err="1">
                <a:latin typeface="Franklin Gothic Medium" panose="020B0603020102020204" pitchFamily="34" charset="0"/>
              </a:rPr>
              <a:t>Sq.ft</a:t>
            </a:r>
            <a:r>
              <a:rPr lang="en-US" sz="3200" dirty="0">
                <a:latin typeface="Franklin Gothic Medium" panose="020B0603020102020204" pitchFamily="34" charset="0"/>
              </a:rPr>
              <a:t> of warehousing space both open and closed, leased to Amazon, Shravan Shipping, Vishnu Chemicals, L&amp;T, </a:t>
            </a:r>
            <a:r>
              <a:rPr lang="en-US" sz="3200" dirty="0" err="1">
                <a:latin typeface="Franklin Gothic Medium" panose="020B0603020102020204" pitchFamily="34" charset="0"/>
              </a:rPr>
              <a:t>Toyoto</a:t>
            </a:r>
            <a:r>
              <a:rPr lang="en-US" sz="3200" dirty="0">
                <a:latin typeface="Franklin Gothic Medium" panose="020B0603020102020204" pitchFamily="34" charset="0"/>
              </a:rPr>
              <a:t>, Benz showrooms etc. Shri </a:t>
            </a:r>
            <a:r>
              <a:rPr lang="en-US" sz="3200" dirty="0" err="1">
                <a:latin typeface="Franklin Gothic Medium" panose="020B0603020102020204" pitchFamily="34" charset="0"/>
              </a:rPr>
              <a:t>Anumolu</a:t>
            </a:r>
            <a:r>
              <a:rPr lang="en-US" sz="3200" dirty="0">
                <a:latin typeface="Franklin Gothic Medium" panose="020B0603020102020204" pitchFamily="34" charset="0"/>
              </a:rPr>
              <a:t> </a:t>
            </a:r>
            <a:r>
              <a:rPr lang="en-US" sz="3200" dirty="0" err="1">
                <a:latin typeface="Franklin Gothic Medium" panose="020B0603020102020204" pitchFamily="34" charset="0"/>
              </a:rPr>
              <a:t>Avnash</a:t>
            </a:r>
            <a:r>
              <a:rPr lang="en-US" sz="3200" dirty="0">
                <a:latin typeface="Franklin Gothic Medium" panose="020B0603020102020204" pitchFamily="34" charset="0"/>
              </a:rPr>
              <a:t> &amp; Smt. </a:t>
            </a:r>
            <a:r>
              <a:rPr lang="en-US" sz="3200" dirty="0" err="1">
                <a:latin typeface="Franklin Gothic Medium" panose="020B0603020102020204" pitchFamily="34" charset="0"/>
              </a:rPr>
              <a:t>Anumolu</a:t>
            </a:r>
            <a:r>
              <a:rPr lang="en-US" sz="3200" dirty="0">
                <a:latin typeface="Franklin Gothic Medium" panose="020B0603020102020204" pitchFamily="34" charset="0"/>
              </a:rPr>
              <a:t> </a:t>
            </a:r>
            <a:r>
              <a:rPr lang="en-US" sz="3200" dirty="0" err="1">
                <a:latin typeface="Franklin Gothic Medium" panose="020B0603020102020204" pitchFamily="34" charset="0"/>
              </a:rPr>
              <a:t>Ammaji</a:t>
            </a:r>
            <a:r>
              <a:rPr lang="en-US" sz="3200" dirty="0">
                <a:latin typeface="Franklin Gothic Medium" panose="020B0603020102020204" pitchFamily="34" charset="0"/>
              </a:rPr>
              <a:t> were being conferred with “Best Unit in Service Industries” award.</a:t>
            </a:r>
            <a:endParaRPr lang="en-IN" sz="3200" dirty="0">
              <a:latin typeface="Franklin Gothic Medium" panose="020B0603020102020204" pitchFamily="34" charset="0"/>
            </a:endParaRPr>
          </a:p>
          <a:p>
            <a:pPr marL="0" indent="0" algn="just">
              <a:buNone/>
            </a:pP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2161610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58F50-6085-3470-8E73-769119E548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320707-3606-050D-9E3A-55F6B124F129}"/>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Skanda Infra Projects India Pvt. Ltd.</a:t>
            </a:r>
            <a:endParaRPr lang="en-IN" sz="4200" b="1" dirty="0">
              <a:latin typeface="Franklin Gothic Medium" panose="020B0603020102020204" pitchFamily="34" charset="0"/>
            </a:endParaRPr>
          </a:p>
        </p:txBody>
      </p:sp>
      <p:pic>
        <p:nvPicPr>
          <p:cNvPr id="4" name="Picture 3">
            <a:extLst>
              <a:ext uri="{FF2B5EF4-FFF2-40B4-BE49-F238E27FC236}">
                <a16:creationId xmlns:a16="http://schemas.microsoft.com/office/drawing/2014/main" id="{86940D60-25AC-E4CD-97D0-79BDD16B7C12}"/>
              </a:ext>
            </a:extLst>
          </p:cNvPr>
          <p:cNvPicPr>
            <a:picLocks noChangeAspect="1"/>
          </p:cNvPicPr>
          <p:nvPr/>
        </p:nvPicPr>
        <p:blipFill>
          <a:blip r:embed="rId2">
            <a:extLst>
              <a:ext uri="{28A0092B-C50C-407E-A947-70E740481C1C}">
                <a14:useLocalDpi xmlns:a14="http://schemas.microsoft.com/office/drawing/2010/main" val="0"/>
              </a:ext>
            </a:extLst>
          </a:blip>
          <a:srcRect l="5733" r="32499" b="57616"/>
          <a:stretch>
            <a:fillRect/>
          </a:stretch>
        </p:blipFill>
        <p:spPr bwMode="auto">
          <a:xfrm>
            <a:off x="493295" y="2589135"/>
            <a:ext cx="2153652" cy="2261937"/>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E88142B3-21A6-6BAC-A94F-0AD6909621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3420" y="2589135"/>
            <a:ext cx="3818021" cy="3931981"/>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descr="An aerial view of a green area&#10;&#10;AI-generated content may be incorrect.">
            <a:extLst>
              <a:ext uri="{FF2B5EF4-FFF2-40B4-BE49-F238E27FC236}">
                <a16:creationId xmlns:a16="http://schemas.microsoft.com/office/drawing/2014/main" id="{6A036CFE-0970-3514-89E7-C4446A9154D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3643" y="2589135"/>
            <a:ext cx="4215062" cy="3931981"/>
          </a:xfrm>
          <a:prstGeom prst="rect">
            <a:avLst/>
          </a:prstGeom>
          <a:ln w="57150" cap="sq" cmpd="thickThin">
            <a:solidFill>
              <a:srgbClr val="000000"/>
            </a:solidFill>
            <a:prstDash val="solid"/>
            <a:miter lim="800000"/>
          </a:ln>
          <a:effectLst>
            <a:innerShdw blurRad="76200">
              <a:srgbClr val="000000"/>
            </a:innerShdw>
          </a:effectLst>
        </p:spPr>
      </p:pic>
      <p:sp>
        <p:nvSpPr>
          <p:cNvPr id="10" name="TextBox 9">
            <a:extLst>
              <a:ext uri="{FF2B5EF4-FFF2-40B4-BE49-F238E27FC236}">
                <a16:creationId xmlns:a16="http://schemas.microsoft.com/office/drawing/2014/main" id="{F1037E4C-0299-148D-5486-14BDF4FCF812}"/>
              </a:ext>
            </a:extLst>
          </p:cNvPr>
          <p:cNvSpPr txBox="1"/>
          <p:nvPr/>
        </p:nvSpPr>
        <p:spPr>
          <a:xfrm>
            <a:off x="71250" y="4896851"/>
            <a:ext cx="2936645" cy="769441"/>
          </a:xfrm>
          <a:prstGeom prst="rect">
            <a:avLst/>
          </a:prstGeom>
          <a:noFill/>
        </p:spPr>
        <p:txBody>
          <a:bodyPr wrap="square" rtlCol="0">
            <a:spAutoFit/>
          </a:bodyPr>
          <a:lstStyle/>
          <a:p>
            <a:pPr algn="ctr"/>
            <a:r>
              <a:rPr lang="en-US" sz="2200" b="1" dirty="0">
                <a:latin typeface="Franklin Gothic Medium" panose="020B0603020102020204" pitchFamily="34" charset="0"/>
              </a:rPr>
              <a:t>Shri </a:t>
            </a:r>
            <a:r>
              <a:rPr lang="en-US" sz="2200" b="1" dirty="0" err="1">
                <a:latin typeface="Franklin Gothic Medium" panose="020B0603020102020204" pitchFamily="34" charset="0"/>
              </a:rPr>
              <a:t>Krishnapuram</a:t>
            </a:r>
            <a:r>
              <a:rPr lang="en-US" sz="2200" b="1" dirty="0">
                <a:latin typeface="Franklin Gothic Medium" panose="020B0603020102020204" pitchFamily="34" charset="0"/>
              </a:rPr>
              <a:t> Suresh Kumar Reddy</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15541156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5C1A7-8F05-9004-E2A5-143AC787F8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148721-685A-3852-C114-32DE499F94B3}"/>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Skanda Infra Projects India Pvt. </a:t>
            </a:r>
            <a:r>
              <a:rPr lang="en-US" sz="4200" b="1">
                <a:latin typeface="Franklin Gothic Medium" panose="020B0603020102020204" pitchFamily="34" charset="0"/>
              </a:rPr>
              <a:t>Ltd.</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6D90A39D-6BDB-A53B-6C5A-58A09F06EA33}"/>
              </a:ext>
            </a:extLst>
          </p:cNvPr>
          <p:cNvSpPr>
            <a:spLocks noGrp="1"/>
          </p:cNvSpPr>
          <p:nvPr>
            <p:ph idx="1"/>
          </p:nvPr>
        </p:nvSpPr>
        <p:spPr>
          <a:xfrm>
            <a:off x="232560" y="2229383"/>
            <a:ext cx="11583388" cy="4431420"/>
          </a:xfrm>
        </p:spPr>
        <p:txBody>
          <a:bodyPr>
            <a:noAutofit/>
          </a:bodyPr>
          <a:lstStyle/>
          <a:p>
            <a:pPr marL="0" indent="0" algn="just">
              <a:buNone/>
            </a:pPr>
            <a:r>
              <a:rPr lang="en-US" sz="2950" dirty="0">
                <a:latin typeface="Franklin Gothic Medium" panose="020B0603020102020204" pitchFamily="34" charset="0"/>
              </a:rPr>
              <a:t>M/s. Skandha Infra Projects India Pvt. Ltd. established by Shri </a:t>
            </a:r>
            <a:r>
              <a:rPr lang="en-US" sz="2950" dirty="0" err="1">
                <a:latin typeface="Franklin Gothic Medium" panose="020B0603020102020204" pitchFamily="34" charset="0"/>
              </a:rPr>
              <a:t>Krishnapuram</a:t>
            </a:r>
            <a:r>
              <a:rPr lang="en-US" sz="2950" dirty="0">
                <a:latin typeface="Franklin Gothic Medium" panose="020B0603020102020204" pitchFamily="34" charset="0"/>
              </a:rPr>
              <a:t> Suresh Kumar Reddy &amp; Smt. </a:t>
            </a:r>
            <a:r>
              <a:rPr lang="en-US" sz="2950" dirty="0" err="1">
                <a:latin typeface="Franklin Gothic Medium" panose="020B0603020102020204" pitchFamily="34" charset="0"/>
              </a:rPr>
              <a:t>Krishnapuram</a:t>
            </a:r>
            <a:r>
              <a:rPr lang="en-US" sz="2950" dirty="0">
                <a:latin typeface="Franklin Gothic Medium" panose="020B0603020102020204" pitchFamily="34" charset="0"/>
              </a:rPr>
              <a:t> Radha Devi in the year 2007 with financial assistance of Rs 9.60 crore from APSFC.  </a:t>
            </a:r>
            <a:r>
              <a:rPr lang="en-US" sz="2950" b="1" dirty="0">
                <a:latin typeface="Franklin Gothic Medium" panose="020B0603020102020204" pitchFamily="34" charset="0"/>
              </a:rPr>
              <a:t>The firm </a:t>
            </a:r>
            <a:r>
              <a:rPr lang="en-US" sz="2950" dirty="0">
                <a:latin typeface="Franklin Gothic Medium" panose="020B0603020102020204" pitchFamily="34" charset="0"/>
              </a:rPr>
              <a:t>engaged in Developing &amp; Selling plots in </a:t>
            </a:r>
            <a:r>
              <a:rPr lang="en-US" sz="2950" dirty="0" err="1">
                <a:latin typeface="Franklin Gothic Medium" panose="020B0603020102020204" pitchFamily="34" charset="0"/>
              </a:rPr>
              <a:t>Layoputs</a:t>
            </a:r>
            <a:r>
              <a:rPr lang="en-US" sz="2950" dirty="0">
                <a:latin typeface="Franklin Gothic Medium" panose="020B0603020102020204" pitchFamily="34" charset="0"/>
              </a:rPr>
              <a:t>, </a:t>
            </a:r>
            <a:r>
              <a:rPr lang="en-US" sz="2950" dirty="0" err="1">
                <a:latin typeface="Franklin Gothic Medium" panose="020B0603020102020204" pitchFamily="34" charset="0"/>
              </a:rPr>
              <a:t>Luxuary</a:t>
            </a:r>
            <a:r>
              <a:rPr lang="en-US" sz="2950" dirty="0">
                <a:latin typeface="Franklin Gothic Medium" panose="020B0603020102020204" pitchFamily="34" charset="0"/>
              </a:rPr>
              <a:t> Villas, Apartments, Commercial Complexes, Commercial spaces and Gated Communities with comprehensive infrastructure and community </a:t>
            </a:r>
            <a:r>
              <a:rPr lang="en-US" sz="2950" dirty="0" err="1">
                <a:latin typeface="Franklin Gothic Medium" panose="020B0603020102020204" pitchFamily="34" charset="0"/>
              </a:rPr>
              <a:t>facilites</a:t>
            </a:r>
            <a:r>
              <a:rPr lang="en-US" sz="2950" dirty="0">
                <a:latin typeface="Franklin Gothic Medium" panose="020B0603020102020204" pitchFamily="34" charset="0"/>
              </a:rPr>
              <a:t> and has sold to more than 50,000 Customers.  M/s. Skandha Infra Projects India Pvt Ltd provided employment to around 280 people.  Shri </a:t>
            </a:r>
            <a:r>
              <a:rPr lang="en-US" sz="2950" dirty="0" err="1">
                <a:latin typeface="Franklin Gothic Medium" panose="020B0603020102020204" pitchFamily="34" charset="0"/>
              </a:rPr>
              <a:t>Krishnapuram</a:t>
            </a:r>
            <a:r>
              <a:rPr lang="en-US" sz="2950" dirty="0">
                <a:latin typeface="Franklin Gothic Medium" panose="020B0603020102020204" pitchFamily="34" charset="0"/>
              </a:rPr>
              <a:t> Suresh Kumar Reddy &amp; Smt. </a:t>
            </a:r>
            <a:r>
              <a:rPr lang="en-US" sz="2950" dirty="0" err="1">
                <a:latin typeface="Franklin Gothic Medium" panose="020B0603020102020204" pitchFamily="34" charset="0"/>
              </a:rPr>
              <a:t>Krishnapuram</a:t>
            </a:r>
            <a:r>
              <a:rPr lang="en-US" sz="2950" dirty="0">
                <a:latin typeface="Franklin Gothic Medium" panose="020B0603020102020204" pitchFamily="34" charset="0"/>
              </a:rPr>
              <a:t> Radha Devi were being conferred with “Best Unit in Service Industries” award</a:t>
            </a:r>
            <a:endParaRPr lang="en-IN" sz="2950" dirty="0">
              <a:latin typeface="Franklin Gothic Medium" panose="020B0603020102020204" pitchFamily="34" charset="0"/>
            </a:endParaRPr>
          </a:p>
          <a:p>
            <a:pPr marL="0" indent="0" algn="just">
              <a:buNone/>
            </a:pPr>
            <a:endParaRPr lang="en-IN" sz="2950" dirty="0">
              <a:latin typeface="Franklin Gothic Medium" panose="020B0603020102020204" pitchFamily="34" charset="0"/>
            </a:endParaRPr>
          </a:p>
        </p:txBody>
      </p:sp>
    </p:spTree>
    <p:extLst>
      <p:ext uri="{BB962C8B-B14F-4D97-AF65-F5344CB8AC3E}">
        <p14:creationId xmlns:p14="http://schemas.microsoft.com/office/powerpoint/2010/main" val="41600054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848B2-20BF-CD8C-A6DB-E9DEC3D715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2562A4-2C4B-34BB-177A-CE3098EF9F10}"/>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Good Morning Resorts</a:t>
            </a:r>
            <a:endParaRPr lang="en-IN" sz="4200" b="1" dirty="0">
              <a:latin typeface="Franklin Gothic Medium" panose="020B0603020102020204" pitchFamily="34" charset="0"/>
            </a:endParaRPr>
          </a:p>
        </p:txBody>
      </p:sp>
      <p:pic>
        <p:nvPicPr>
          <p:cNvPr id="3" name="Content Placeholder 2">
            <a:extLst>
              <a:ext uri="{FF2B5EF4-FFF2-40B4-BE49-F238E27FC236}">
                <a16:creationId xmlns:a16="http://schemas.microsoft.com/office/drawing/2014/main" id="{D0CFAE4D-5B22-97E2-EE7B-B28127C581B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17617" b="58410"/>
          <a:stretch>
            <a:fillRect/>
          </a:stretch>
        </p:blipFill>
        <p:spPr bwMode="auto">
          <a:xfrm>
            <a:off x="397406" y="2506662"/>
            <a:ext cx="1647961" cy="2185654"/>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BF69D11E-95C0-95D1-369E-E2CD4C5237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2415" y="2506662"/>
            <a:ext cx="4313554" cy="3882105"/>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F2AEC64D-1901-2809-2A04-CA55CA3C9B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66710" y="2506662"/>
            <a:ext cx="4527884" cy="3882105"/>
          </a:xfrm>
          <a:prstGeom prst="rect">
            <a:avLst/>
          </a:prstGeom>
          <a:ln w="5715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4999134A-D73C-0D35-CBE5-FCE96010ED1B}"/>
              </a:ext>
            </a:extLst>
          </p:cNvPr>
          <p:cNvSpPr txBox="1"/>
          <p:nvPr/>
        </p:nvSpPr>
        <p:spPr>
          <a:xfrm>
            <a:off x="71250" y="4728406"/>
            <a:ext cx="2335066" cy="769441"/>
          </a:xfrm>
          <a:prstGeom prst="rect">
            <a:avLst/>
          </a:prstGeom>
          <a:noFill/>
        </p:spPr>
        <p:txBody>
          <a:bodyPr wrap="square" rtlCol="0">
            <a:spAutoFit/>
          </a:bodyPr>
          <a:lstStyle/>
          <a:p>
            <a:pPr algn="ctr"/>
            <a:r>
              <a:rPr lang="en-US" sz="2200" b="1" dirty="0">
                <a:latin typeface="Franklin Gothic Medium" panose="020B0603020102020204" pitchFamily="34" charset="0"/>
              </a:rPr>
              <a:t>Shri </a:t>
            </a:r>
            <a:r>
              <a:rPr lang="en-US" sz="2200" b="1" dirty="0" err="1">
                <a:latin typeface="Franklin Gothic Medium" panose="020B0603020102020204" pitchFamily="34" charset="0"/>
              </a:rPr>
              <a:t>Maddeti</a:t>
            </a:r>
            <a:r>
              <a:rPr lang="en-US" sz="2200" b="1" dirty="0">
                <a:latin typeface="Franklin Gothic Medium" panose="020B0603020102020204" pitchFamily="34" charset="0"/>
              </a:rPr>
              <a:t> </a:t>
            </a:r>
            <a:r>
              <a:rPr lang="en-US" sz="2200" b="1" dirty="0" err="1">
                <a:latin typeface="Franklin Gothic Medium" panose="020B0603020102020204" pitchFamily="34" charset="0"/>
              </a:rPr>
              <a:t>Kondababu</a:t>
            </a:r>
            <a:endParaRPr lang="en-IN" sz="2200" dirty="0">
              <a:latin typeface="Franklin Gothic Medium" panose="020B0603020102020204" pitchFamily="34" charset="0"/>
            </a:endParaRPr>
          </a:p>
        </p:txBody>
      </p:sp>
    </p:spTree>
    <p:extLst>
      <p:ext uri="{BB962C8B-B14F-4D97-AF65-F5344CB8AC3E}">
        <p14:creationId xmlns:p14="http://schemas.microsoft.com/office/powerpoint/2010/main" val="62440794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29F95-77D6-60B8-7E5A-155891630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27156-16E1-32CC-85C8-AE1CCE021D67}"/>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Good Morning Resorts</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E86331AC-869A-A621-A07F-676D194FE95C}"/>
              </a:ext>
            </a:extLst>
          </p:cNvPr>
          <p:cNvSpPr>
            <a:spLocks noGrp="1"/>
          </p:cNvSpPr>
          <p:nvPr>
            <p:ph idx="1"/>
          </p:nvPr>
        </p:nvSpPr>
        <p:spPr>
          <a:xfrm>
            <a:off x="232560" y="2442411"/>
            <a:ext cx="11583388" cy="4138310"/>
          </a:xfrm>
        </p:spPr>
        <p:txBody>
          <a:bodyPr>
            <a:noAutofit/>
          </a:bodyPr>
          <a:lstStyle/>
          <a:p>
            <a:pPr marL="0" indent="0" algn="just">
              <a:buNone/>
            </a:pPr>
            <a:r>
              <a:rPr lang="en-US" sz="2950" dirty="0">
                <a:latin typeface="Franklin Gothic Medium" panose="020B0603020102020204" pitchFamily="34" charset="0"/>
              </a:rPr>
              <a:t>M/</a:t>
            </a:r>
            <a:r>
              <a:rPr lang="en-US" sz="2950" dirty="0" err="1">
                <a:latin typeface="Franklin Gothic Medium" panose="020B0603020102020204" pitchFamily="34" charset="0"/>
              </a:rPr>
              <a:t>s.Good</a:t>
            </a:r>
            <a:r>
              <a:rPr lang="en-US" sz="2950" dirty="0">
                <a:latin typeface="Franklin Gothic Medium" panose="020B0603020102020204" pitchFamily="34" charset="0"/>
              </a:rPr>
              <a:t> Morning Resorts is established by Shri </a:t>
            </a:r>
            <a:r>
              <a:rPr lang="en-US" sz="2950" dirty="0" err="1">
                <a:latin typeface="Franklin Gothic Medium" panose="020B0603020102020204" pitchFamily="34" charset="0"/>
              </a:rPr>
              <a:t>Maddeti</a:t>
            </a:r>
            <a:r>
              <a:rPr lang="en-US" sz="2950" dirty="0">
                <a:latin typeface="Franklin Gothic Medium" panose="020B0603020102020204" pitchFamily="34" charset="0"/>
              </a:rPr>
              <a:t> </a:t>
            </a:r>
            <a:r>
              <a:rPr lang="en-US" sz="2950" dirty="0" err="1">
                <a:latin typeface="Franklin Gothic Medium" panose="020B0603020102020204" pitchFamily="34" charset="0"/>
              </a:rPr>
              <a:t>Kondababu</a:t>
            </a:r>
            <a:r>
              <a:rPr lang="en-US" sz="2950" dirty="0">
                <a:latin typeface="Franklin Gothic Medium" panose="020B0603020102020204" pitchFamily="34" charset="0"/>
              </a:rPr>
              <a:t> in the year 2023 with financial assistance of Rs.2.65 crore from APSFC.  Good Morning Resorts offers a serene retreat combining modern luxury with tribal charm.   The hotel is situated in picturesque location of </a:t>
            </a:r>
            <a:r>
              <a:rPr lang="en-US" sz="2950" dirty="0" err="1">
                <a:latin typeface="Franklin Gothic Medium" panose="020B0603020102020204" pitchFamily="34" charset="0"/>
              </a:rPr>
              <a:t>Araku</a:t>
            </a:r>
            <a:r>
              <a:rPr lang="en-US" sz="2950" dirty="0">
                <a:latin typeface="Franklin Gothic Medium" panose="020B0603020102020204" pitchFamily="34" charset="0"/>
              </a:rPr>
              <a:t> entrance and is being attracting the tourists visiting </a:t>
            </a:r>
            <a:r>
              <a:rPr lang="en-US" sz="2950" dirty="0" err="1">
                <a:latin typeface="Franklin Gothic Medium" panose="020B0603020102020204" pitchFamily="34" charset="0"/>
              </a:rPr>
              <a:t>Araku</a:t>
            </a:r>
            <a:r>
              <a:rPr lang="en-US" sz="2950" dirty="0">
                <a:latin typeface="Franklin Gothic Medium" panose="020B0603020102020204" pitchFamily="34" charset="0"/>
              </a:rPr>
              <a:t> valley. The Promoter is providing employment to nearly 30 employees.  Whether it’s a family vacation, corporate retreat, or school tour, the unit provides the ideal blend of relaxation, recreation, and cultural exploration. Shri </a:t>
            </a:r>
            <a:r>
              <a:rPr lang="en-US" sz="2950" dirty="0" err="1">
                <a:latin typeface="Franklin Gothic Medium" panose="020B0603020102020204" pitchFamily="34" charset="0"/>
              </a:rPr>
              <a:t>Maddeti</a:t>
            </a:r>
            <a:r>
              <a:rPr lang="en-US" sz="2950" dirty="0">
                <a:latin typeface="Franklin Gothic Medium" panose="020B0603020102020204" pitchFamily="34" charset="0"/>
              </a:rPr>
              <a:t> </a:t>
            </a:r>
            <a:r>
              <a:rPr lang="en-US" sz="2950" dirty="0" err="1">
                <a:latin typeface="Franklin Gothic Medium" panose="020B0603020102020204" pitchFamily="34" charset="0"/>
              </a:rPr>
              <a:t>Kondababu</a:t>
            </a:r>
            <a:r>
              <a:rPr lang="en-US" sz="2950" dirty="0">
                <a:latin typeface="Franklin Gothic Medium" panose="020B0603020102020204" pitchFamily="34" charset="0"/>
              </a:rPr>
              <a:t> has been conferred with “Best Unit in Service Industries” award</a:t>
            </a:r>
            <a:endParaRPr lang="en-IN" sz="2950" dirty="0">
              <a:latin typeface="Franklin Gothic Medium" panose="020B0603020102020204" pitchFamily="34" charset="0"/>
            </a:endParaRPr>
          </a:p>
          <a:p>
            <a:pPr marL="0" indent="0" algn="just">
              <a:buNone/>
            </a:pPr>
            <a:endParaRPr lang="en-IN" sz="2950" dirty="0">
              <a:latin typeface="Franklin Gothic Medium" panose="020B0603020102020204" pitchFamily="34" charset="0"/>
            </a:endParaRPr>
          </a:p>
        </p:txBody>
      </p:sp>
    </p:spTree>
    <p:extLst>
      <p:ext uri="{BB962C8B-B14F-4D97-AF65-F5344CB8AC3E}">
        <p14:creationId xmlns:p14="http://schemas.microsoft.com/office/powerpoint/2010/main" val="25512836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4DF88-2343-0635-DAC3-F8ACDED62C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1F299A-956A-D618-1C1F-9D2555422335}"/>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GTK Ice Factory</a:t>
            </a:r>
            <a:endParaRPr lang="en-IN" sz="4200" b="1" dirty="0">
              <a:latin typeface="Franklin Gothic Medium" panose="020B0603020102020204" pitchFamily="34" charset="0"/>
            </a:endParaRPr>
          </a:p>
        </p:txBody>
      </p:sp>
      <p:pic>
        <p:nvPicPr>
          <p:cNvPr id="3" name="Picture 2">
            <a:extLst>
              <a:ext uri="{FF2B5EF4-FFF2-40B4-BE49-F238E27FC236}">
                <a16:creationId xmlns:a16="http://schemas.microsoft.com/office/drawing/2014/main" id="{328B67A8-E87B-010F-9781-B9AF51FD840D}"/>
              </a:ext>
            </a:extLst>
          </p:cNvPr>
          <p:cNvPicPr>
            <a:picLocks noChangeAspect="1"/>
          </p:cNvPicPr>
          <p:nvPr/>
        </p:nvPicPr>
        <p:blipFill>
          <a:blip r:embed="rId2">
            <a:extLst>
              <a:ext uri="{28A0092B-C50C-407E-A947-70E740481C1C}">
                <a14:useLocalDpi xmlns:a14="http://schemas.microsoft.com/office/drawing/2010/main" val="0"/>
              </a:ext>
            </a:extLst>
          </a:blip>
          <a:srcRect l="28571" t="9359" r="30244" b="55534"/>
          <a:stretch>
            <a:fillRect/>
          </a:stretch>
        </p:blipFill>
        <p:spPr bwMode="auto">
          <a:xfrm>
            <a:off x="363242" y="2393042"/>
            <a:ext cx="2211516" cy="2756474"/>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63F85511-644C-8A77-F8A4-E3ADBB5872E6}"/>
              </a:ext>
            </a:extLst>
          </p:cNvPr>
          <p:cNvPicPr>
            <a:picLocks noChangeAspect="1"/>
          </p:cNvPicPr>
          <p:nvPr/>
        </p:nvPicPr>
        <p:blipFill>
          <a:blip r:embed="rId3"/>
          <a:srcRect b="24169"/>
          <a:stretch>
            <a:fillRect/>
          </a:stretch>
        </p:blipFill>
        <p:spPr>
          <a:xfrm>
            <a:off x="2819818" y="2393042"/>
            <a:ext cx="4203754" cy="4176200"/>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E0DB2F3D-A80E-8E3F-11B5-11C3C306FFA3}"/>
              </a:ext>
            </a:extLst>
          </p:cNvPr>
          <p:cNvPicPr>
            <a:picLocks noChangeAspect="1"/>
          </p:cNvPicPr>
          <p:nvPr/>
        </p:nvPicPr>
        <p:blipFill>
          <a:blip r:embed="rId4"/>
          <a:stretch>
            <a:fillRect/>
          </a:stretch>
        </p:blipFill>
        <p:spPr>
          <a:xfrm>
            <a:off x="7519736" y="2393042"/>
            <a:ext cx="4309021" cy="4176199"/>
          </a:xfrm>
          <a:prstGeom prst="rect">
            <a:avLst/>
          </a:prstGeom>
          <a:ln w="5715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BD780901-FE1A-5CE8-70DB-A9A85F66A375}"/>
              </a:ext>
            </a:extLst>
          </p:cNvPr>
          <p:cNvSpPr txBox="1"/>
          <p:nvPr/>
        </p:nvSpPr>
        <p:spPr>
          <a:xfrm>
            <a:off x="71250" y="5233734"/>
            <a:ext cx="2599761" cy="369332"/>
          </a:xfrm>
          <a:prstGeom prst="rect">
            <a:avLst/>
          </a:prstGeom>
          <a:noFill/>
        </p:spPr>
        <p:txBody>
          <a:bodyPr wrap="square" rtlCol="0">
            <a:spAutoFit/>
          </a:bodyPr>
          <a:lstStyle/>
          <a:p>
            <a:pPr algn="ctr"/>
            <a:r>
              <a:rPr lang="en-IN" b="1" dirty="0">
                <a:latin typeface="Franklin Gothic Medium" panose="020B0603020102020204" pitchFamily="34" charset="0"/>
              </a:rPr>
              <a:t>Smt. Gudi Anjana Devi</a:t>
            </a:r>
          </a:p>
        </p:txBody>
      </p:sp>
    </p:spTree>
    <p:extLst>
      <p:ext uri="{BB962C8B-B14F-4D97-AF65-F5344CB8AC3E}">
        <p14:creationId xmlns:p14="http://schemas.microsoft.com/office/powerpoint/2010/main" val="265349619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57DA9-8276-1832-A615-037D1F74C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D78FB-5471-BC87-418F-12B16A67EF0E}"/>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GTK Ice Factory</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98300A6E-B24A-B837-8F7B-7958DBD4DEBD}"/>
              </a:ext>
            </a:extLst>
          </p:cNvPr>
          <p:cNvSpPr>
            <a:spLocks noGrp="1"/>
          </p:cNvSpPr>
          <p:nvPr>
            <p:ph idx="1"/>
          </p:nvPr>
        </p:nvSpPr>
        <p:spPr>
          <a:xfrm>
            <a:off x="232560" y="2229383"/>
            <a:ext cx="11583388" cy="4351338"/>
          </a:xfrm>
        </p:spPr>
        <p:txBody>
          <a:bodyPr>
            <a:noAutofit/>
          </a:bodyPr>
          <a:lstStyle/>
          <a:p>
            <a:pPr marL="0" indent="0" algn="just">
              <a:buNone/>
            </a:pPr>
            <a:endParaRPr lang="en-US" sz="3200" dirty="0">
              <a:latin typeface="Franklin Gothic Medium" panose="020B0603020102020204" pitchFamily="34" charset="0"/>
            </a:endParaRPr>
          </a:p>
          <a:p>
            <a:pPr marL="0" indent="0" algn="just">
              <a:buNone/>
            </a:pPr>
            <a:r>
              <a:rPr lang="en-US" sz="3200" dirty="0">
                <a:latin typeface="Franklin Gothic Medium" panose="020B0603020102020204" pitchFamily="34" charset="0"/>
              </a:rPr>
              <a:t>M/s. G T K Ice Factory is established by Smt. Gudi Anjana Devi in the year 2018 with financial assistance of Rs.1 Crore from APSFC.  The unit is engaged in manufacturing of Ice blocks which are mainly used for transportation of their Sea food in and around Andhra Pradesh and also to other states like West Bengal, Karnataka etc..  The unit has provided employment to more than 50 skilled and unskilled </a:t>
            </a:r>
            <a:r>
              <a:rPr lang="en-US" sz="3200" dirty="0" err="1">
                <a:latin typeface="Franklin Gothic Medium" panose="020B0603020102020204" pitchFamily="34" charset="0"/>
              </a:rPr>
              <a:t>labour</a:t>
            </a:r>
            <a:r>
              <a:rPr lang="en-US" sz="3200" dirty="0">
                <a:latin typeface="Franklin Gothic Medium" panose="020B0603020102020204" pitchFamily="34" charset="0"/>
              </a:rPr>
              <a:t>.  Smt. Gudi Anjana Devi has been conferred with “Best Women Entrepreneur” award.</a:t>
            </a:r>
            <a:endParaRPr lang="en-IN" sz="3200" dirty="0">
              <a:latin typeface="Franklin Gothic Medium" panose="020B0603020102020204" pitchFamily="34" charset="0"/>
            </a:endParaRPr>
          </a:p>
          <a:p>
            <a:pPr marL="0" indent="0" algn="just">
              <a:buNone/>
            </a:pP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12028037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D9DDD-1D07-E7E2-B64C-AF57528372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668F4-8DCC-DE07-03E3-A58EED585553}"/>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a:t>
            </a:r>
            <a:r>
              <a:rPr lang="en-US" sz="4200" b="1" dirty="0" err="1">
                <a:latin typeface="Franklin Gothic Medium" panose="020B0603020102020204" pitchFamily="34" charset="0"/>
              </a:rPr>
              <a:t>Gangidi</a:t>
            </a:r>
            <a:r>
              <a:rPr lang="en-US" sz="4200" b="1" dirty="0">
                <a:latin typeface="Franklin Gothic Medium" panose="020B0603020102020204" pitchFamily="34" charset="0"/>
              </a:rPr>
              <a:t> Industries Limited</a:t>
            </a:r>
            <a:endParaRPr lang="en-IN" sz="4200" b="1" dirty="0">
              <a:latin typeface="Franklin Gothic Medium" panose="020B0603020102020204" pitchFamily="34" charset="0"/>
            </a:endParaRPr>
          </a:p>
        </p:txBody>
      </p:sp>
      <p:pic>
        <p:nvPicPr>
          <p:cNvPr id="3" name="Picture 2">
            <a:extLst>
              <a:ext uri="{FF2B5EF4-FFF2-40B4-BE49-F238E27FC236}">
                <a16:creationId xmlns:a16="http://schemas.microsoft.com/office/drawing/2014/main" id="{1DBC7ED2-095E-D6DE-81AB-924EB39771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013" y="2380984"/>
            <a:ext cx="1519800" cy="2381278"/>
          </a:xfrm>
          <a:prstGeom prst="rect">
            <a:avLst/>
          </a:prstGeom>
          <a:ln w="57150" cap="sq" cmpd="thickThin">
            <a:solidFill>
              <a:srgbClr val="000000"/>
            </a:solidFill>
            <a:prstDash val="solid"/>
            <a:miter lim="800000"/>
          </a:ln>
          <a:effectLst>
            <a:innerShdw blurRad="76200">
              <a:srgbClr val="000000"/>
            </a:innerShdw>
          </a:effectLst>
        </p:spPr>
      </p:pic>
      <p:pic>
        <p:nvPicPr>
          <p:cNvPr id="4" name="Picture 3">
            <a:extLst>
              <a:ext uri="{FF2B5EF4-FFF2-40B4-BE49-F238E27FC236}">
                <a16:creationId xmlns:a16="http://schemas.microsoft.com/office/drawing/2014/main" id="{13E177C2-189D-7D13-8297-7C8B1254F28E}"/>
              </a:ext>
            </a:extLst>
          </p:cNvPr>
          <p:cNvPicPr>
            <a:picLocks noChangeAspect="1"/>
          </p:cNvPicPr>
          <p:nvPr/>
        </p:nvPicPr>
        <p:blipFill>
          <a:blip r:embed="rId3" cstate="print">
            <a:extLst>
              <a:ext uri="{28A0092B-C50C-407E-A947-70E740481C1C}">
                <a14:useLocalDpi xmlns:a14="http://schemas.microsoft.com/office/drawing/2010/main" val="0"/>
              </a:ext>
            </a:extLst>
          </a:blip>
          <a:srcRect l="9375" t="7652" r="14949" b="10606"/>
          <a:stretch>
            <a:fillRect/>
          </a:stretch>
        </p:blipFill>
        <p:spPr>
          <a:xfrm>
            <a:off x="2141621" y="2423478"/>
            <a:ext cx="1200750" cy="2316382"/>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E7A2AE08-C606-8352-5ABB-6AD9C7F3CC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3537" y="2423478"/>
            <a:ext cx="1200751" cy="2316382"/>
          </a:xfrm>
          <a:prstGeom prst="rect">
            <a:avLst/>
          </a:prstGeom>
          <a:ln w="5715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2D7800E6-3F37-1080-A38E-DC080A64AA8D}"/>
              </a:ext>
            </a:extLst>
          </p:cNvPr>
          <p:cNvSpPr txBox="1"/>
          <p:nvPr/>
        </p:nvSpPr>
        <p:spPr>
          <a:xfrm>
            <a:off x="-25005" y="4884815"/>
            <a:ext cx="5221705" cy="1107996"/>
          </a:xfrm>
          <a:prstGeom prst="rect">
            <a:avLst/>
          </a:prstGeom>
          <a:noFill/>
        </p:spPr>
        <p:txBody>
          <a:bodyPr wrap="square" rtlCol="0">
            <a:spAutoFit/>
          </a:bodyPr>
          <a:lstStyle/>
          <a:p>
            <a:pPr lvl="0" algn="ctr"/>
            <a:r>
              <a:rPr lang="en-US" sz="2200" b="1" dirty="0">
                <a:latin typeface="Franklin Gothic Medium" panose="020B0603020102020204" pitchFamily="34" charset="0"/>
              </a:rPr>
              <a:t>Smt. </a:t>
            </a:r>
            <a:r>
              <a:rPr lang="en-US" sz="2200" b="1" dirty="0" err="1">
                <a:latin typeface="Franklin Gothic Medium" panose="020B0603020102020204" pitchFamily="34" charset="0"/>
              </a:rPr>
              <a:t>Gangidi</a:t>
            </a:r>
            <a:r>
              <a:rPr lang="en-US" sz="2200" b="1" dirty="0">
                <a:latin typeface="Franklin Gothic Medium" panose="020B0603020102020204" pitchFamily="34" charset="0"/>
              </a:rPr>
              <a:t> Anitha;  </a:t>
            </a:r>
          </a:p>
          <a:p>
            <a:pPr lvl="0" algn="ctr"/>
            <a:r>
              <a:rPr lang="en-US" sz="2200" b="1" dirty="0">
                <a:latin typeface="Franklin Gothic Medium" panose="020B0603020102020204" pitchFamily="34" charset="0"/>
              </a:rPr>
              <a:t>Smt. Samala Navanitha &amp;  </a:t>
            </a:r>
          </a:p>
          <a:p>
            <a:pPr lvl="0" algn="ctr"/>
            <a:r>
              <a:rPr lang="en-US" sz="2200" b="1" dirty="0">
                <a:latin typeface="Franklin Gothic Medium" panose="020B0603020102020204" pitchFamily="34" charset="0"/>
              </a:rPr>
              <a:t>Smt. </a:t>
            </a:r>
            <a:r>
              <a:rPr lang="en-US" sz="2200" b="1" dirty="0" err="1">
                <a:latin typeface="Franklin Gothic Medium" panose="020B0603020102020204" pitchFamily="34" charset="0"/>
              </a:rPr>
              <a:t>Gangidi</a:t>
            </a:r>
            <a:r>
              <a:rPr lang="en-US" sz="2200" b="1" dirty="0">
                <a:latin typeface="Franklin Gothic Medium" panose="020B0603020102020204" pitchFamily="34" charset="0"/>
              </a:rPr>
              <a:t> Sulochana</a:t>
            </a:r>
            <a:endParaRPr lang="en-IN" sz="2200" dirty="0">
              <a:latin typeface="Franklin Gothic Medium" panose="020B0603020102020204" pitchFamily="34" charset="0"/>
            </a:endParaRPr>
          </a:p>
        </p:txBody>
      </p:sp>
      <p:pic>
        <p:nvPicPr>
          <p:cNvPr id="9" name="Picture 8">
            <a:extLst>
              <a:ext uri="{FF2B5EF4-FFF2-40B4-BE49-F238E27FC236}">
                <a16:creationId xmlns:a16="http://schemas.microsoft.com/office/drawing/2014/main" id="{F2F5C04E-C56C-7722-86F4-5BF23B2FA20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4508" y="2423478"/>
            <a:ext cx="6373479" cy="1956017"/>
          </a:xfrm>
          <a:prstGeom prst="rect">
            <a:avLst/>
          </a:prstGeom>
          <a:ln w="57150" cap="sq" cmpd="thickThin">
            <a:solidFill>
              <a:srgbClr val="000000"/>
            </a:solidFill>
            <a:prstDash val="solid"/>
            <a:miter lim="800000"/>
          </a:ln>
          <a:effectLst>
            <a:innerShdw blurRad="76200">
              <a:srgbClr val="000000"/>
            </a:innerShdw>
          </a:effectLst>
        </p:spPr>
      </p:pic>
      <p:pic>
        <p:nvPicPr>
          <p:cNvPr id="10" name="Picture 9">
            <a:extLst>
              <a:ext uri="{FF2B5EF4-FFF2-40B4-BE49-F238E27FC236}">
                <a16:creationId xmlns:a16="http://schemas.microsoft.com/office/drawing/2014/main" id="{6F3B6C8E-F9BE-679C-94E8-0DA1F698FAC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64508" y="4592988"/>
            <a:ext cx="6373479" cy="1956017"/>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4001340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30003-A561-DDBD-2D44-44152C4C28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4054A5-9DB8-B2B7-42DC-7FFB65A51AB9}"/>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a:t>
            </a:r>
            <a:r>
              <a:rPr lang="en-US" sz="4200" b="1" dirty="0" err="1">
                <a:latin typeface="Franklin Gothic Medium" panose="020B0603020102020204" pitchFamily="34" charset="0"/>
              </a:rPr>
              <a:t>Gangidi</a:t>
            </a:r>
            <a:r>
              <a:rPr lang="en-US" sz="4200" b="1" dirty="0">
                <a:latin typeface="Franklin Gothic Medium" panose="020B0603020102020204" pitchFamily="34" charset="0"/>
              </a:rPr>
              <a:t> Industries Limited</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B119F941-2023-BC76-6C50-3C15F2A5D463}"/>
              </a:ext>
            </a:extLst>
          </p:cNvPr>
          <p:cNvSpPr>
            <a:spLocks noGrp="1"/>
          </p:cNvSpPr>
          <p:nvPr>
            <p:ph idx="1"/>
          </p:nvPr>
        </p:nvSpPr>
        <p:spPr>
          <a:xfrm>
            <a:off x="232560" y="2229383"/>
            <a:ext cx="11583388" cy="4351338"/>
          </a:xfrm>
        </p:spPr>
        <p:txBody>
          <a:bodyPr>
            <a:noAutofit/>
          </a:bodyPr>
          <a:lstStyle/>
          <a:p>
            <a:pPr marL="0" indent="0" algn="just">
              <a:buNone/>
            </a:pPr>
            <a:endParaRPr lang="en-US" sz="3200" dirty="0">
              <a:latin typeface="Franklin Gothic Medium" panose="020B0603020102020204" pitchFamily="34" charset="0"/>
            </a:endParaRPr>
          </a:p>
          <a:p>
            <a:pPr marL="0" indent="0" algn="just">
              <a:buNone/>
            </a:pPr>
            <a:r>
              <a:rPr lang="en-US" sz="3200" dirty="0">
                <a:latin typeface="Franklin Gothic Medium" panose="020B0603020102020204" pitchFamily="34" charset="0"/>
              </a:rPr>
              <a:t>M/s </a:t>
            </a:r>
            <a:r>
              <a:rPr lang="en-US" sz="3200" dirty="0" err="1">
                <a:latin typeface="Franklin Gothic Medium" panose="020B0603020102020204" pitchFamily="34" charset="0"/>
              </a:rPr>
              <a:t>Gangidi</a:t>
            </a:r>
            <a:r>
              <a:rPr lang="en-US" sz="3200" dirty="0">
                <a:latin typeface="Franklin Gothic Medium" panose="020B0603020102020204" pitchFamily="34" charset="0"/>
              </a:rPr>
              <a:t> Industries Limited established by Smt. </a:t>
            </a:r>
            <a:r>
              <a:rPr lang="en-US" sz="3200" dirty="0" err="1">
                <a:latin typeface="Franklin Gothic Medium" panose="020B0603020102020204" pitchFamily="34" charset="0"/>
              </a:rPr>
              <a:t>Gangidi</a:t>
            </a:r>
            <a:r>
              <a:rPr lang="en-US" sz="3200" dirty="0">
                <a:latin typeface="Franklin Gothic Medium" panose="020B0603020102020204" pitchFamily="34" charset="0"/>
              </a:rPr>
              <a:t> Anitha, Smt. Samala Navanitha &amp; Smt. </a:t>
            </a:r>
            <a:r>
              <a:rPr lang="en-US" sz="3200" dirty="0" err="1">
                <a:latin typeface="Franklin Gothic Medium" panose="020B0603020102020204" pitchFamily="34" charset="0"/>
              </a:rPr>
              <a:t>Gangidi</a:t>
            </a:r>
            <a:r>
              <a:rPr lang="en-US" sz="3200" dirty="0">
                <a:latin typeface="Franklin Gothic Medium" panose="020B0603020102020204" pitchFamily="34" charset="0"/>
              </a:rPr>
              <a:t> Sulochana in the year 2017 with financial assistance of Rs. 5.89 crore from APSFC.  The unit engaged in manufacturing of UPVC components (windows &amp; doors) and toughened glass.  Smt. </a:t>
            </a:r>
            <a:r>
              <a:rPr lang="en-US" sz="3200" dirty="0" err="1">
                <a:latin typeface="Franklin Gothic Medium" panose="020B0603020102020204" pitchFamily="34" charset="0"/>
              </a:rPr>
              <a:t>Gangidi</a:t>
            </a:r>
            <a:r>
              <a:rPr lang="en-US" sz="3200" dirty="0">
                <a:latin typeface="Franklin Gothic Medium" panose="020B0603020102020204" pitchFamily="34" charset="0"/>
              </a:rPr>
              <a:t> Anitha, Smt. Samala Navanitha &amp; Smt. </a:t>
            </a:r>
            <a:r>
              <a:rPr lang="en-US" sz="3200" dirty="0" err="1">
                <a:latin typeface="Franklin Gothic Medium" panose="020B0603020102020204" pitchFamily="34" charset="0"/>
              </a:rPr>
              <a:t>Gangidi</a:t>
            </a:r>
            <a:r>
              <a:rPr lang="en-US" sz="3200" dirty="0">
                <a:latin typeface="Franklin Gothic Medium" panose="020B0603020102020204" pitchFamily="34" charset="0"/>
              </a:rPr>
              <a:t> Sulochana were being conferred with “Best Women Entrepreneur” award.</a:t>
            </a:r>
            <a:endParaRPr lang="en-IN" sz="3200" dirty="0">
              <a:latin typeface="Franklin Gothic Medium" panose="020B0603020102020204" pitchFamily="34" charset="0"/>
            </a:endParaRPr>
          </a:p>
          <a:p>
            <a:pPr algn="just"/>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19541595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9D4DE-515E-9920-CF5A-FA507A2A0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7FF69-9926-03F3-D478-726E2B2202A1}"/>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a:t>
            </a:r>
            <a:r>
              <a:rPr lang="en-US" sz="4200" b="1" dirty="0" err="1">
                <a:latin typeface="Franklin Gothic Medium" panose="020B0603020102020204" pitchFamily="34" charset="0"/>
              </a:rPr>
              <a:t>Polmon</a:t>
            </a:r>
            <a:r>
              <a:rPr lang="en-US" sz="4200" b="1" dirty="0">
                <a:latin typeface="Franklin Gothic Medium" panose="020B0603020102020204" pitchFamily="34" charset="0"/>
              </a:rPr>
              <a:t> Process Controls Pvt. Ltd. </a:t>
            </a:r>
            <a:endParaRPr lang="en-IN" sz="4200" b="1" dirty="0">
              <a:latin typeface="Franklin Gothic Medium" panose="020B0603020102020204" pitchFamily="34" charset="0"/>
            </a:endParaRPr>
          </a:p>
        </p:txBody>
      </p:sp>
      <p:pic>
        <p:nvPicPr>
          <p:cNvPr id="1026" name="Picture 2">
            <a:extLst>
              <a:ext uri="{FF2B5EF4-FFF2-40B4-BE49-F238E27FC236}">
                <a16:creationId xmlns:a16="http://schemas.microsoft.com/office/drawing/2014/main" id="{7AFF5A4B-EC98-FBC1-C653-C406B1E76E3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4730"/>
          <a:stretch>
            <a:fillRect/>
          </a:stretch>
        </p:blipFill>
        <p:spPr bwMode="auto">
          <a:xfrm>
            <a:off x="449931" y="2695575"/>
            <a:ext cx="1932321" cy="2875046"/>
          </a:xfrm>
          <a:prstGeom prst="rect">
            <a:avLst/>
          </a:prstGeom>
          <a:ln w="5715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F17E8B55-0F89-9824-0145-E1F5218339A9}"/>
              </a:ext>
            </a:extLst>
          </p:cNvPr>
          <p:cNvSpPr>
            <a:spLocks noChangeArrowheads="1"/>
          </p:cNvSpPr>
          <p:nvPr/>
        </p:nvSpPr>
        <p:spPr bwMode="auto">
          <a:xfrm>
            <a:off x="2743200" y="2695575"/>
            <a:ext cx="4325103" cy="3784684"/>
          </a:xfrm>
          <a:prstGeom prst="rect">
            <a:avLst/>
          </a:prstGeom>
          <a:blipFill dpi="0" rotWithShape="0">
            <a:blip r:embed="rId3"/>
            <a:srcRect/>
            <a:stretch>
              <a:fillRect/>
            </a:stretch>
          </a:blip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4" name="Rectangle 4">
            <a:extLst>
              <a:ext uri="{FF2B5EF4-FFF2-40B4-BE49-F238E27FC236}">
                <a16:creationId xmlns:a16="http://schemas.microsoft.com/office/drawing/2014/main" id="{6DBC55FD-E1E0-5E3F-C1C3-B5EB67D2D8FC}"/>
              </a:ext>
            </a:extLst>
          </p:cNvPr>
          <p:cNvSpPr>
            <a:spLocks noChangeArrowheads="1"/>
          </p:cNvSpPr>
          <p:nvPr/>
        </p:nvSpPr>
        <p:spPr bwMode="auto">
          <a:xfrm>
            <a:off x="7457824" y="2695575"/>
            <a:ext cx="4467225" cy="3784684"/>
          </a:xfrm>
          <a:prstGeom prst="rect">
            <a:avLst/>
          </a:prstGeom>
          <a:blipFill dpi="0" rotWithShape="0">
            <a:blip r:embed="rId4"/>
            <a:srcRect/>
            <a:stretch>
              <a:fillRect/>
            </a:stretch>
          </a:blipFill>
          <a:ln w="57150">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IN"/>
          </a:p>
        </p:txBody>
      </p:sp>
      <p:sp>
        <p:nvSpPr>
          <p:cNvPr id="6" name="TextBox 5">
            <a:extLst>
              <a:ext uri="{FF2B5EF4-FFF2-40B4-BE49-F238E27FC236}">
                <a16:creationId xmlns:a16="http://schemas.microsoft.com/office/drawing/2014/main" id="{C3E33A79-9B51-A3E2-B6CD-CD22AC9838CD}"/>
              </a:ext>
            </a:extLst>
          </p:cNvPr>
          <p:cNvSpPr txBox="1"/>
          <p:nvPr/>
        </p:nvSpPr>
        <p:spPr>
          <a:xfrm>
            <a:off x="71250" y="5630776"/>
            <a:ext cx="2671950" cy="769441"/>
          </a:xfrm>
          <a:prstGeom prst="rect">
            <a:avLst/>
          </a:prstGeom>
          <a:noFill/>
        </p:spPr>
        <p:txBody>
          <a:bodyPr wrap="square" rtlCol="0">
            <a:spAutoFit/>
          </a:bodyPr>
          <a:lstStyle/>
          <a:p>
            <a:pPr algn="ctr"/>
            <a:r>
              <a:rPr lang="en-IN" sz="2200" b="1" dirty="0">
                <a:latin typeface="Franklin Gothic Medium" panose="020B0603020102020204" pitchFamily="34" charset="0"/>
              </a:rPr>
              <a:t>Smt. Usharani Manne</a:t>
            </a:r>
          </a:p>
        </p:txBody>
      </p:sp>
    </p:spTree>
    <p:extLst>
      <p:ext uri="{BB962C8B-B14F-4D97-AF65-F5344CB8AC3E}">
        <p14:creationId xmlns:p14="http://schemas.microsoft.com/office/powerpoint/2010/main" val="8478063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5912C-3B5C-2CCF-5072-43A8CFD6E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EAEC9F-F138-2675-0288-34D14238229A}"/>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a:t>
            </a:r>
            <a:r>
              <a:rPr lang="en-US" sz="4200" b="1" dirty="0" err="1">
                <a:latin typeface="Franklin Gothic Medium" panose="020B0603020102020204" pitchFamily="34" charset="0"/>
              </a:rPr>
              <a:t>Polmon</a:t>
            </a:r>
            <a:r>
              <a:rPr lang="en-US" sz="4200" b="1" dirty="0">
                <a:latin typeface="Franklin Gothic Medium" panose="020B0603020102020204" pitchFamily="34" charset="0"/>
              </a:rPr>
              <a:t> Process Controls Pvt. Ltd</a:t>
            </a:r>
            <a:r>
              <a:rPr lang="en-US" sz="4200" b="1">
                <a:latin typeface="Franklin Gothic Medium" panose="020B0603020102020204" pitchFamily="34" charset="0"/>
              </a:rPr>
              <a:t>. </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11FF945D-D5D5-6C61-1382-0FF4D76CBD84}"/>
              </a:ext>
            </a:extLst>
          </p:cNvPr>
          <p:cNvSpPr>
            <a:spLocks noGrp="1"/>
          </p:cNvSpPr>
          <p:nvPr>
            <p:ph idx="1"/>
          </p:nvPr>
        </p:nvSpPr>
        <p:spPr>
          <a:xfrm>
            <a:off x="232560" y="2229383"/>
            <a:ext cx="11583388" cy="4351338"/>
          </a:xfrm>
        </p:spPr>
        <p:txBody>
          <a:bodyPr>
            <a:noAutofit/>
          </a:bodyPr>
          <a:lstStyle/>
          <a:p>
            <a:pPr marL="0" indent="0" algn="just">
              <a:buNone/>
            </a:pPr>
            <a:endParaRPr lang="en-US" sz="3200" dirty="0">
              <a:latin typeface="Franklin Gothic Medium" panose="020B0603020102020204" pitchFamily="34" charset="0"/>
            </a:endParaRPr>
          </a:p>
          <a:p>
            <a:pPr marL="0" indent="0" algn="just">
              <a:buNone/>
            </a:pPr>
            <a:r>
              <a:rPr lang="en-US" sz="3200" dirty="0">
                <a:latin typeface="Franklin Gothic Medium" panose="020B0603020102020204" pitchFamily="34" charset="0"/>
              </a:rPr>
              <a:t>M/s. </a:t>
            </a:r>
            <a:r>
              <a:rPr lang="en-US" sz="3200" dirty="0" err="1">
                <a:latin typeface="Franklin Gothic Medium" panose="020B0603020102020204" pitchFamily="34" charset="0"/>
              </a:rPr>
              <a:t>Polmon</a:t>
            </a:r>
            <a:r>
              <a:rPr lang="en-US" sz="3200" dirty="0">
                <a:latin typeface="Franklin Gothic Medium" panose="020B0603020102020204" pitchFamily="34" charset="0"/>
              </a:rPr>
              <a:t> Process Controls Private </a:t>
            </a:r>
            <a:r>
              <a:rPr lang="en-US" sz="3200" dirty="0" err="1">
                <a:latin typeface="Franklin Gothic Medium" panose="020B0603020102020204" pitchFamily="34" charset="0"/>
              </a:rPr>
              <a:t>Limted</a:t>
            </a:r>
            <a:r>
              <a:rPr lang="en-US" sz="3200" dirty="0">
                <a:latin typeface="Franklin Gothic Medium" panose="020B0603020102020204" pitchFamily="34" charset="0"/>
              </a:rPr>
              <a:t> established by Smt. Usharani Manne in the year 2009 with financial assistance of Rs.8.35 crore from APSFC.  The unit specialized in design and manufacturing of medical devices.  The unit has obtained ISO 9001 certified Quality Management Systems and ISO 13485 for the design and manufacturing of medical devices certifications. Smt. Usharani Manne has been conferred with “Best Women Entrepreneur” award.</a:t>
            </a:r>
            <a:endParaRPr lang="en-IN" sz="3200" dirty="0">
              <a:latin typeface="Franklin Gothic Medium" panose="020B0603020102020204" pitchFamily="34" charset="0"/>
            </a:endParaRPr>
          </a:p>
          <a:p>
            <a:pPr algn="just"/>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405402681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B10E9-EFE0-0161-3C46-1BCC720570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6B24AF-7951-F6FD-C8E7-D38524747E02}"/>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Siddhartha </a:t>
            </a:r>
            <a:r>
              <a:rPr lang="en-US" sz="4200" b="1" dirty="0" err="1">
                <a:latin typeface="Franklin Gothic Medium" panose="020B0603020102020204" pitchFamily="34" charset="0"/>
              </a:rPr>
              <a:t>Innopack</a:t>
            </a:r>
            <a:r>
              <a:rPr lang="en-US" sz="4200" b="1" dirty="0">
                <a:latin typeface="Franklin Gothic Medium" panose="020B0603020102020204" pitchFamily="34" charset="0"/>
              </a:rPr>
              <a:t> Industries Pvt. Ltd.</a:t>
            </a:r>
            <a:endParaRPr lang="en-IN" sz="4200" b="1" dirty="0">
              <a:latin typeface="Franklin Gothic Medium" panose="020B0603020102020204" pitchFamily="34" charset="0"/>
            </a:endParaRPr>
          </a:p>
        </p:txBody>
      </p:sp>
      <p:pic>
        <p:nvPicPr>
          <p:cNvPr id="7" name="Picture 6">
            <a:extLst>
              <a:ext uri="{FF2B5EF4-FFF2-40B4-BE49-F238E27FC236}">
                <a16:creationId xmlns:a16="http://schemas.microsoft.com/office/drawing/2014/main" id="{7F16952A-50BC-8C15-A580-91F13574467B}"/>
              </a:ext>
            </a:extLst>
          </p:cNvPr>
          <p:cNvPicPr>
            <a:picLocks noChangeAspect="1"/>
          </p:cNvPicPr>
          <p:nvPr/>
        </p:nvPicPr>
        <p:blipFill>
          <a:blip r:embed="rId2"/>
          <a:srcRect l="28186" t="12758" r="2957" b="21813"/>
          <a:stretch>
            <a:fillRect/>
          </a:stretch>
        </p:blipFill>
        <p:spPr>
          <a:xfrm>
            <a:off x="464449" y="2551714"/>
            <a:ext cx="2050151" cy="2779295"/>
          </a:xfrm>
          <a:prstGeom prst="rect">
            <a:avLst/>
          </a:prstGeom>
          <a:ln w="57150" cap="sq" cmpd="thickThin">
            <a:solidFill>
              <a:srgbClr val="000000"/>
            </a:solidFill>
            <a:prstDash val="solid"/>
            <a:miter lim="800000"/>
          </a:ln>
          <a:effectLst>
            <a:innerShdw blurRad="76200">
              <a:srgbClr val="000000"/>
            </a:innerShdw>
          </a:effectLst>
        </p:spPr>
      </p:pic>
      <p:pic>
        <p:nvPicPr>
          <p:cNvPr id="8" name="Picture 7">
            <a:extLst>
              <a:ext uri="{FF2B5EF4-FFF2-40B4-BE49-F238E27FC236}">
                <a16:creationId xmlns:a16="http://schemas.microsoft.com/office/drawing/2014/main" id="{9BF14FB2-ED6E-B3F5-EDE0-54DE6CA63C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3042" y="2551713"/>
            <a:ext cx="4085590" cy="3981433"/>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28F90223-46FF-C3B9-D9F3-A4C6EFF654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5831" y="2551714"/>
            <a:ext cx="4171719" cy="3981432"/>
          </a:xfrm>
          <a:prstGeom prst="rect">
            <a:avLst/>
          </a:prstGeom>
          <a:ln w="57150" cap="sq" cmpd="thickThin">
            <a:solidFill>
              <a:srgbClr val="000000"/>
            </a:solidFill>
            <a:prstDash val="solid"/>
            <a:miter lim="800000"/>
          </a:ln>
          <a:effectLst>
            <a:innerShdw blurRad="76200">
              <a:srgbClr val="000000"/>
            </a:innerShdw>
          </a:effectLst>
        </p:spPr>
      </p:pic>
      <p:sp>
        <p:nvSpPr>
          <p:cNvPr id="10" name="TextBox 9">
            <a:extLst>
              <a:ext uri="{FF2B5EF4-FFF2-40B4-BE49-F238E27FC236}">
                <a16:creationId xmlns:a16="http://schemas.microsoft.com/office/drawing/2014/main" id="{D5B00BB9-6C33-9927-B0E7-24D091923C9F}"/>
              </a:ext>
            </a:extLst>
          </p:cNvPr>
          <p:cNvSpPr txBox="1"/>
          <p:nvPr/>
        </p:nvSpPr>
        <p:spPr>
          <a:xfrm>
            <a:off x="0" y="5390141"/>
            <a:ext cx="3013042" cy="415498"/>
          </a:xfrm>
          <a:prstGeom prst="rect">
            <a:avLst/>
          </a:prstGeom>
          <a:noFill/>
        </p:spPr>
        <p:txBody>
          <a:bodyPr wrap="square" rtlCol="0">
            <a:spAutoFit/>
          </a:bodyPr>
          <a:lstStyle/>
          <a:p>
            <a:pPr algn="ctr"/>
            <a:r>
              <a:rPr lang="en-IN" sz="2100" b="1" dirty="0">
                <a:latin typeface="Franklin Gothic Medium" panose="020B0603020102020204" pitchFamily="34" charset="0"/>
              </a:rPr>
              <a:t>Smt. Vemuri Naga Latha</a:t>
            </a:r>
          </a:p>
        </p:txBody>
      </p:sp>
    </p:spTree>
    <p:extLst>
      <p:ext uri="{BB962C8B-B14F-4D97-AF65-F5344CB8AC3E}">
        <p14:creationId xmlns:p14="http://schemas.microsoft.com/office/powerpoint/2010/main" val="1487273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77ED2-094B-AF16-23C6-4D426A0608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D4FB2-81E4-F224-3795-16BC6B8F9F04}"/>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Siddhartha </a:t>
            </a:r>
            <a:r>
              <a:rPr lang="en-US" sz="4200" b="1" dirty="0" err="1">
                <a:latin typeface="Franklin Gothic Medium" panose="020B0603020102020204" pitchFamily="34" charset="0"/>
              </a:rPr>
              <a:t>Innopack</a:t>
            </a:r>
            <a:r>
              <a:rPr lang="en-US" sz="4200" b="1" dirty="0">
                <a:latin typeface="Franklin Gothic Medium" panose="020B0603020102020204" pitchFamily="34" charset="0"/>
              </a:rPr>
              <a:t> Industries Pvt. Ltd.</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7152EC6C-24D7-789A-C049-A3714C454341}"/>
              </a:ext>
            </a:extLst>
          </p:cNvPr>
          <p:cNvSpPr>
            <a:spLocks noGrp="1"/>
          </p:cNvSpPr>
          <p:nvPr>
            <p:ph idx="1"/>
          </p:nvPr>
        </p:nvSpPr>
        <p:spPr>
          <a:xfrm>
            <a:off x="232560" y="2229383"/>
            <a:ext cx="11583388" cy="4351338"/>
          </a:xfrm>
        </p:spPr>
        <p:txBody>
          <a:bodyPr>
            <a:noAutofit/>
          </a:bodyPr>
          <a:lstStyle/>
          <a:p>
            <a:pPr marL="0" indent="0" algn="just">
              <a:buNone/>
            </a:pPr>
            <a:r>
              <a:rPr lang="en-US" sz="2680" dirty="0">
                <a:latin typeface="Franklin Gothic Medium" panose="020B0603020102020204" pitchFamily="34" charset="0"/>
              </a:rPr>
              <a:t>M/s Siddhartha </a:t>
            </a:r>
            <a:r>
              <a:rPr lang="en-US" sz="2680" dirty="0" err="1">
                <a:latin typeface="Franklin Gothic Medium" panose="020B0603020102020204" pitchFamily="34" charset="0"/>
              </a:rPr>
              <a:t>Innopack</a:t>
            </a:r>
            <a:r>
              <a:rPr lang="en-US" sz="2680" dirty="0">
                <a:latin typeface="Franklin Gothic Medium" panose="020B0603020102020204" pitchFamily="34" charset="0"/>
              </a:rPr>
              <a:t> Industries Pvt. Ltd. established by Smt. Vemuri Naga Latha in the year 2016 with financial assistance of Rs. 17.23 crore from APSFC.  The company operates a dedicated facility focused on the sophisticated manufacturing of Multi-</a:t>
            </a:r>
            <a:r>
              <a:rPr lang="en-US" sz="2680" dirty="0" err="1">
                <a:latin typeface="Franklin Gothic Medium" panose="020B0603020102020204" pitchFamily="34" charset="0"/>
              </a:rPr>
              <a:t>Colour</a:t>
            </a:r>
            <a:r>
              <a:rPr lang="en-US" sz="2680" dirty="0">
                <a:latin typeface="Franklin Gothic Medium" panose="020B0603020102020204" pitchFamily="34" charset="0"/>
              </a:rPr>
              <a:t> Printed BOPP Laminated HDPE/PP Woven Sacks.   The company has established a Central Marketing Office in Vijayawada to manage its multi-channel sales strategy. Furthermore, it leverages a network of distributors, wholesalers, and retailers across Andhra Pradesh, Telangana, Kerala, Gujarat, and Maharashtra, supplemented by e-commerce web sites.  Siddhartha </a:t>
            </a:r>
            <a:r>
              <a:rPr lang="en-US" sz="2680" dirty="0" err="1">
                <a:latin typeface="Franklin Gothic Medium" panose="020B0603020102020204" pitchFamily="34" charset="0"/>
              </a:rPr>
              <a:t>Innopack</a:t>
            </a:r>
            <a:r>
              <a:rPr lang="en-US" sz="2680" dirty="0">
                <a:latin typeface="Franklin Gothic Medium" panose="020B0603020102020204" pitchFamily="34" charset="0"/>
              </a:rPr>
              <a:t> Industries Pvt. Ltd. currently provides employment to approximately 150 people across its three specialized operating units. Smt. Vemuri Naga Latha has been conferred with “Most Environment Friendly Unit” award.</a:t>
            </a:r>
            <a:endParaRPr lang="en-IN" sz="2680" dirty="0">
              <a:latin typeface="Franklin Gothic Medium" panose="020B0603020102020204" pitchFamily="34" charset="0"/>
            </a:endParaRPr>
          </a:p>
          <a:p>
            <a:pPr marL="0" indent="0" algn="just">
              <a:buNone/>
            </a:pPr>
            <a:endParaRPr lang="en-IN" sz="2680" dirty="0">
              <a:latin typeface="Franklin Gothic Medium" panose="020B0603020102020204" pitchFamily="34" charset="0"/>
            </a:endParaRPr>
          </a:p>
        </p:txBody>
      </p:sp>
    </p:spTree>
    <p:extLst>
      <p:ext uri="{BB962C8B-B14F-4D97-AF65-F5344CB8AC3E}">
        <p14:creationId xmlns:p14="http://schemas.microsoft.com/office/powerpoint/2010/main" val="40153884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03D44-222A-8C17-80BB-6F500239D9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D07754-781F-BA30-EFB6-735B13C03FAF}"/>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Godavari Fine Chem</a:t>
            </a:r>
            <a:endParaRPr lang="en-IN" sz="42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9A4AF109-994D-0C6A-5FA7-8A6F4D2E17B2}"/>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0319" t="9064" r="13336" b="8976"/>
          <a:stretch>
            <a:fillRect/>
          </a:stretch>
        </p:blipFill>
        <p:spPr>
          <a:xfrm>
            <a:off x="276390" y="2930767"/>
            <a:ext cx="1704811" cy="2391507"/>
          </a:xfrm>
          <a:prstGeom prst="rect">
            <a:avLst/>
          </a:prstGeom>
          <a:ln w="57150" cap="sq" cmpd="thickThin">
            <a:solidFill>
              <a:srgbClr val="000000"/>
            </a:solidFill>
            <a:prstDash val="solid"/>
            <a:miter lim="800000"/>
          </a:ln>
          <a:effectLst>
            <a:innerShdw blurRad="76200">
              <a:srgbClr val="000000"/>
            </a:innerShdw>
          </a:effectLst>
        </p:spPr>
      </p:pic>
      <p:pic>
        <p:nvPicPr>
          <p:cNvPr id="7" name="Picture 6">
            <a:extLst>
              <a:ext uri="{FF2B5EF4-FFF2-40B4-BE49-F238E27FC236}">
                <a16:creationId xmlns:a16="http://schemas.microsoft.com/office/drawing/2014/main" id="{D5B544A2-23F2-1C77-01EE-39A66E2C083D}"/>
              </a:ext>
            </a:extLst>
          </p:cNvPr>
          <p:cNvPicPr>
            <a:picLocks noChangeAspect="1"/>
          </p:cNvPicPr>
          <p:nvPr/>
        </p:nvPicPr>
        <p:blipFill>
          <a:blip r:embed="rId3">
            <a:extLst>
              <a:ext uri="{28A0092B-C50C-407E-A947-70E740481C1C}">
                <a14:useLocalDpi xmlns:a14="http://schemas.microsoft.com/office/drawing/2010/main" val="0"/>
              </a:ext>
            </a:extLst>
          </a:blip>
          <a:srcRect l="3819" t="9072" r="4215" b="7193"/>
          <a:stretch>
            <a:fillRect/>
          </a:stretch>
        </p:blipFill>
        <p:spPr>
          <a:xfrm>
            <a:off x="2198974" y="2930767"/>
            <a:ext cx="1704811" cy="2309447"/>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FA4648D8-E951-6BA5-E20C-B145A624F472}"/>
              </a:ext>
            </a:extLst>
          </p:cNvPr>
          <p:cNvPicPr>
            <a:picLocks noChangeAspect="1"/>
          </p:cNvPicPr>
          <p:nvPr/>
        </p:nvPicPr>
        <p:blipFill>
          <a:blip r:embed="rId4">
            <a:extLst>
              <a:ext uri="{28A0092B-C50C-407E-A947-70E740481C1C}">
                <a14:useLocalDpi xmlns:a14="http://schemas.microsoft.com/office/drawing/2010/main" val="0"/>
              </a:ext>
            </a:extLst>
          </a:blip>
          <a:srcRect l="8237" t="2920" r="10401" b="11059"/>
          <a:stretch>
            <a:fillRect/>
          </a:stretch>
        </p:blipFill>
        <p:spPr>
          <a:xfrm>
            <a:off x="4288905" y="2930768"/>
            <a:ext cx="1807095" cy="2391507"/>
          </a:xfrm>
          <a:prstGeom prst="rect">
            <a:avLst/>
          </a:prstGeom>
          <a:ln w="57150" cap="sq" cmpd="thickThin">
            <a:solidFill>
              <a:srgbClr val="000000"/>
            </a:solidFill>
            <a:prstDash val="solid"/>
            <a:miter lim="800000"/>
          </a:ln>
          <a:effectLst>
            <a:innerShdw blurRad="76200">
              <a:srgbClr val="000000"/>
            </a:innerShdw>
          </a:effectLst>
        </p:spPr>
      </p:pic>
      <p:sp>
        <p:nvSpPr>
          <p:cNvPr id="10" name="TextBox 9">
            <a:extLst>
              <a:ext uri="{FF2B5EF4-FFF2-40B4-BE49-F238E27FC236}">
                <a16:creationId xmlns:a16="http://schemas.microsoft.com/office/drawing/2014/main" id="{A179DDFD-86E9-7656-0BF8-93D9433C9A26}"/>
              </a:ext>
            </a:extLst>
          </p:cNvPr>
          <p:cNvSpPr txBox="1"/>
          <p:nvPr/>
        </p:nvSpPr>
        <p:spPr>
          <a:xfrm>
            <a:off x="71250" y="5404338"/>
            <a:ext cx="2127724" cy="646331"/>
          </a:xfrm>
          <a:prstGeom prst="rect">
            <a:avLst/>
          </a:prstGeom>
          <a:noFill/>
        </p:spPr>
        <p:txBody>
          <a:bodyPr wrap="square" rtlCol="0">
            <a:spAutoFit/>
          </a:bodyPr>
          <a:lstStyle/>
          <a:p>
            <a:pPr algn="ctr"/>
            <a:r>
              <a:rPr lang="en-US" b="1" dirty="0" err="1">
                <a:latin typeface="Franklin Gothic Medium" panose="020B0603020102020204" pitchFamily="34" charset="0"/>
              </a:rPr>
              <a:t>Smt</a:t>
            </a:r>
            <a:r>
              <a:rPr lang="en-US" b="1" dirty="0">
                <a:latin typeface="Franklin Gothic Medium" panose="020B0603020102020204" pitchFamily="34" charset="0"/>
              </a:rPr>
              <a:t> A. Durga Bhavani</a:t>
            </a:r>
            <a:endParaRPr lang="en-IN" b="1"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63E1801B-875C-BC47-DF75-DDB3FACE2282}"/>
              </a:ext>
            </a:extLst>
          </p:cNvPr>
          <p:cNvSpPr txBox="1"/>
          <p:nvPr/>
        </p:nvSpPr>
        <p:spPr>
          <a:xfrm>
            <a:off x="1981201" y="5416060"/>
            <a:ext cx="2127724" cy="646331"/>
          </a:xfrm>
          <a:prstGeom prst="rect">
            <a:avLst/>
          </a:prstGeom>
          <a:noFill/>
        </p:spPr>
        <p:txBody>
          <a:bodyPr wrap="square" rtlCol="0">
            <a:spAutoFit/>
          </a:bodyPr>
          <a:lstStyle/>
          <a:p>
            <a:pPr algn="ctr"/>
            <a:r>
              <a:rPr lang="en-US" b="1" dirty="0">
                <a:latin typeface="Franklin Gothic Medium" panose="020B0603020102020204" pitchFamily="34" charset="0"/>
              </a:rPr>
              <a:t>Shri </a:t>
            </a:r>
            <a:r>
              <a:rPr lang="en-US" b="1" dirty="0" err="1">
                <a:latin typeface="Franklin Gothic Medium" panose="020B0603020102020204" pitchFamily="34" charset="0"/>
              </a:rPr>
              <a:t>Pulugu</a:t>
            </a:r>
            <a:r>
              <a:rPr lang="en-US" b="1" dirty="0">
                <a:latin typeface="Franklin Gothic Medium" panose="020B0603020102020204" pitchFamily="34" charset="0"/>
              </a:rPr>
              <a:t> </a:t>
            </a:r>
          </a:p>
          <a:p>
            <a:pPr algn="ctr"/>
            <a:r>
              <a:rPr lang="en-US" b="1" dirty="0">
                <a:latin typeface="Franklin Gothic Medium" panose="020B0603020102020204" pitchFamily="34" charset="0"/>
              </a:rPr>
              <a:t>Rajesh</a:t>
            </a:r>
            <a:endParaRPr lang="en-IN" b="1"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17348D1A-14F3-9450-59AE-C3D08E4C14DD}"/>
              </a:ext>
            </a:extLst>
          </p:cNvPr>
          <p:cNvSpPr txBox="1"/>
          <p:nvPr/>
        </p:nvSpPr>
        <p:spPr>
          <a:xfrm>
            <a:off x="4019276" y="5422487"/>
            <a:ext cx="2346357" cy="646331"/>
          </a:xfrm>
          <a:prstGeom prst="rect">
            <a:avLst/>
          </a:prstGeom>
          <a:noFill/>
        </p:spPr>
        <p:txBody>
          <a:bodyPr wrap="square" rtlCol="0">
            <a:spAutoFit/>
          </a:bodyPr>
          <a:lstStyle/>
          <a:p>
            <a:pPr algn="ctr"/>
            <a:r>
              <a:rPr lang="en-US" b="1" dirty="0">
                <a:latin typeface="Franklin Gothic Medium" panose="020B0603020102020204" pitchFamily="34" charset="0"/>
              </a:rPr>
              <a:t>Shri S. </a:t>
            </a:r>
            <a:r>
              <a:rPr lang="en-US" b="1" dirty="0" err="1">
                <a:latin typeface="Franklin Gothic Medium" panose="020B0603020102020204" pitchFamily="34" charset="0"/>
              </a:rPr>
              <a:t>Yogeswara</a:t>
            </a:r>
            <a:r>
              <a:rPr lang="en-US" b="1" dirty="0">
                <a:latin typeface="Franklin Gothic Medium" panose="020B0603020102020204" pitchFamily="34" charset="0"/>
              </a:rPr>
              <a:t> Prasad</a:t>
            </a:r>
            <a:endParaRPr lang="en-IN" b="1" dirty="0">
              <a:latin typeface="Franklin Gothic Medium" panose="020B0603020102020204" pitchFamily="34" charset="0"/>
            </a:endParaRPr>
          </a:p>
        </p:txBody>
      </p:sp>
      <p:pic>
        <p:nvPicPr>
          <p:cNvPr id="14" name="Picture 13">
            <a:extLst>
              <a:ext uri="{FF2B5EF4-FFF2-40B4-BE49-F238E27FC236}">
                <a16:creationId xmlns:a16="http://schemas.microsoft.com/office/drawing/2014/main" id="{BA2DF1B9-AFD2-5270-678C-36280994CE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1120" y="2485291"/>
            <a:ext cx="5488141" cy="4091355"/>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930549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2E10C-33DC-E597-2EE3-218886D959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9F59E-2528-F53A-0087-FB556A792D6E}"/>
              </a:ext>
            </a:extLst>
          </p:cNvPr>
          <p:cNvSpPr>
            <a:spLocks noGrp="1"/>
          </p:cNvSpPr>
          <p:nvPr>
            <p:ph type="title"/>
          </p:nvPr>
        </p:nvSpPr>
        <p:spPr>
          <a:xfrm>
            <a:off x="71250" y="197197"/>
            <a:ext cx="12089081" cy="1809732"/>
          </a:xfrm>
        </p:spPr>
        <p:txBody>
          <a:bodyPr>
            <a:noAutofit/>
          </a:bodyPr>
          <a:lstStyle/>
          <a:p>
            <a:pPr algn="ctr"/>
            <a:r>
              <a:rPr lang="en-US" sz="4800" b="1" dirty="0">
                <a:latin typeface="Franklin Gothic Medium" pitchFamily="34" charset="0"/>
              </a:rPr>
              <a:t>Andhra Pradesh State Financial Corporation {APSFC}, Vijayawada</a:t>
            </a:r>
            <a:br>
              <a:rPr lang="en-US" b="1" dirty="0">
                <a:latin typeface="Franklin Gothic Medium" pitchFamily="34" charset="0"/>
              </a:rPr>
            </a:br>
            <a:r>
              <a:rPr lang="en-US" sz="1100" b="1" dirty="0">
                <a:latin typeface="Franklin Gothic Medium" pitchFamily="34" charset="0"/>
              </a:rPr>
              <a:t>    </a:t>
            </a:r>
            <a:br>
              <a:rPr lang="en-US" sz="3600" b="1" dirty="0">
                <a:latin typeface="Franklin Gothic Medium" pitchFamily="34" charset="0"/>
              </a:rPr>
            </a:br>
            <a:r>
              <a:rPr lang="en-US" sz="4200" b="1" dirty="0">
                <a:latin typeface="Franklin Gothic Medium" panose="020B0603020102020204" pitchFamily="34" charset="0"/>
              </a:rPr>
              <a:t>M/s Godavari Fine Chem</a:t>
            </a:r>
            <a:endParaRPr lang="en-IN" sz="4200" b="1" dirty="0">
              <a:latin typeface="Franklin Gothic Medium" panose="020B0603020102020204" pitchFamily="34" charset="0"/>
            </a:endParaRPr>
          </a:p>
        </p:txBody>
      </p:sp>
      <p:sp>
        <p:nvSpPr>
          <p:cNvPr id="5" name="Content Placeholder 4">
            <a:extLst>
              <a:ext uri="{FF2B5EF4-FFF2-40B4-BE49-F238E27FC236}">
                <a16:creationId xmlns:a16="http://schemas.microsoft.com/office/drawing/2014/main" id="{374CB18F-3738-B65C-6E44-65BC4DA8BC4B}"/>
              </a:ext>
            </a:extLst>
          </p:cNvPr>
          <p:cNvSpPr>
            <a:spLocks noGrp="1"/>
          </p:cNvSpPr>
          <p:nvPr>
            <p:ph idx="1"/>
          </p:nvPr>
        </p:nvSpPr>
        <p:spPr>
          <a:xfrm>
            <a:off x="232560" y="2229383"/>
            <a:ext cx="11583388" cy="4351338"/>
          </a:xfrm>
        </p:spPr>
        <p:txBody>
          <a:bodyPr>
            <a:noAutofit/>
          </a:bodyPr>
          <a:lstStyle/>
          <a:p>
            <a:pPr marL="0" indent="0" algn="just">
              <a:buNone/>
            </a:pPr>
            <a:r>
              <a:rPr lang="en-US" sz="2680" dirty="0">
                <a:latin typeface="Franklin Gothic Medium" panose="020B0603020102020204" pitchFamily="34" charset="0"/>
              </a:rPr>
              <a:t>M/</a:t>
            </a:r>
            <a:r>
              <a:rPr lang="en-US" sz="2680" dirty="0" err="1">
                <a:latin typeface="Franklin Gothic Medium" panose="020B0603020102020204" pitchFamily="34" charset="0"/>
              </a:rPr>
              <a:t>s.Godavari</a:t>
            </a:r>
            <a:r>
              <a:rPr lang="en-US" sz="2680" dirty="0">
                <a:latin typeface="Franklin Gothic Medium" panose="020B0603020102020204" pitchFamily="34" charset="0"/>
              </a:rPr>
              <a:t> Fine Chem is a Partnership Firm established by Shri S. </a:t>
            </a:r>
            <a:r>
              <a:rPr lang="en-US" sz="2680" dirty="0" err="1">
                <a:latin typeface="Franklin Gothic Medium" panose="020B0603020102020204" pitchFamily="34" charset="0"/>
              </a:rPr>
              <a:t>Yogeswara</a:t>
            </a:r>
            <a:r>
              <a:rPr lang="en-US" sz="2680" dirty="0">
                <a:latin typeface="Franklin Gothic Medium" panose="020B0603020102020204" pitchFamily="34" charset="0"/>
              </a:rPr>
              <a:t> Prasad, Shri. </a:t>
            </a:r>
            <a:r>
              <a:rPr lang="en-US" sz="2680" dirty="0" err="1">
                <a:latin typeface="Franklin Gothic Medium" panose="020B0603020102020204" pitchFamily="34" charset="0"/>
              </a:rPr>
              <a:t>Pulugu</a:t>
            </a:r>
            <a:r>
              <a:rPr lang="en-US" sz="2680" dirty="0">
                <a:latin typeface="Franklin Gothic Medium" panose="020B0603020102020204" pitchFamily="34" charset="0"/>
              </a:rPr>
              <a:t> Rajesh, Smt. A. Durga Bhavani and Shri Kasi Ashish in the year 2019 with financial assistance of Rs.3.30 crore from APSFC.  The unit is engaged in manufacture of distillation of industrial solvents (Chemical solvent Distillation).  Solvent are mainly used in bulk drug industry as reaction media. Solvent distillation, as a means of recycling of used solvents, is a viable alternative to the single use/disposal of solvents. It is environmental friendly and reduces the amount of solvent purchased and disposed.  M/</a:t>
            </a:r>
            <a:r>
              <a:rPr lang="en-US" sz="2680" dirty="0" err="1">
                <a:latin typeface="Franklin Gothic Medium" panose="020B0603020102020204" pitchFamily="34" charset="0"/>
              </a:rPr>
              <a:t>s.Godavari</a:t>
            </a:r>
            <a:r>
              <a:rPr lang="en-US" sz="2680" dirty="0">
                <a:latin typeface="Franklin Gothic Medium" panose="020B0603020102020204" pitchFamily="34" charset="0"/>
              </a:rPr>
              <a:t> Fine Chem currently supports a workforce of approximately 30 to 40 people.  Shri S. </a:t>
            </a:r>
            <a:r>
              <a:rPr lang="en-US" sz="2680" dirty="0" err="1">
                <a:latin typeface="Franklin Gothic Medium" panose="020B0603020102020204" pitchFamily="34" charset="0"/>
              </a:rPr>
              <a:t>Yogeswara</a:t>
            </a:r>
            <a:r>
              <a:rPr lang="en-US" sz="2680" dirty="0">
                <a:latin typeface="Franklin Gothic Medium" panose="020B0603020102020204" pitchFamily="34" charset="0"/>
              </a:rPr>
              <a:t> Prasad, Shri. </a:t>
            </a:r>
            <a:r>
              <a:rPr lang="en-US" sz="2680" dirty="0" err="1">
                <a:latin typeface="Franklin Gothic Medium" panose="020B0603020102020204" pitchFamily="34" charset="0"/>
              </a:rPr>
              <a:t>Pulugu</a:t>
            </a:r>
            <a:r>
              <a:rPr lang="en-US" sz="2680" dirty="0">
                <a:latin typeface="Franklin Gothic Medium" panose="020B0603020102020204" pitchFamily="34" charset="0"/>
              </a:rPr>
              <a:t> Rajesh, Smt. A. Durga Bhavani and Shri Kasi Ashish were being conferred with “Best Entrepreneur” award.</a:t>
            </a:r>
            <a:endParaRPr lang="en-IN" sz="2680" dirty="0">
              <a:latin typeface="Franklin Gothic Medium" panose="020B0603020102020204" pitchFamily="34" charset="0"/>
            </a:endParaRPr>
          </a:p>
          <a:p>
            <a:endParaRPr lang="en-IN" sz="2750" dirty="0">
              <a:latin typeface="Franklin Gothic Medium" panose="020B0603020102020204" pitchFamily="34" charset="0"/>
            </a:endParaRPr>
          </a:p>
        </p:txBody>
      </p:sp>
    </p:spTree>
    <p:extLst>
      <p:ext uri="{BB962C8B-B14F-4D97-AF65-F5344CB8AC3E}">
        <p14:creationId xmlns:p14="http://schemas.microsoft.com/office/powerpoint/2010/main" val="35835048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7C89B-66BD-17ED-8528-DD8171FE2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A11C9E-2DF8-2587-17C4-AD2BFD89F92D}"/>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State Industrial Development &amp; Investment Corp. Ltd. {RIICO},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a:t>
            </a:r>
            <a:r>
              <a:rPr lang="en-US" sz="4800" b="1" dirty="0">
                <a:latin typeface="Franklin Gothic Medium" panose="020B0603020102020204" pitchFamily="34" charset="0"/>
              </a:rPr>
              <a:t>Jai Tulsi International Pvt. Ltd.</a:t>
            </a:r>
            <a:endParaRPr lang="en-IN" sz="4800" b="1" cap="none" dirty="0">
              <a:latin typeface="Franklin Gothic Medium" panose="020B0603020102020204" pitchFamily="34" charset="0"/>
            </a:endParaRPr>
          </a:p>
        </p:txBody>
      </p:sp>
      <p:pic>
        <p:nvPicPr>
          <p:cNvPr id="6" name="Picture 5">
            <a:extLst>
              <a:ext uri="{FF2B5EF4-FFF2-40B4-BE49-F238E27FC236}">
                <a16:creationId xmlns:a16="http://schemas.microsoft.com/office/drawing/2014/main" id="{3F753B34-C5EF-5157-520E-6E290CCA924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96" t="5445" r="6696" b="6644"/>
          <a:stretch>
            <a:fillRect/>
          </a:stretch>
        </p:blipFill>
        <p:spPr bwMode="auto">
          <a:xfrm>
            <a:off x="688766" y="2766951"/>
            <a:ext cx="1923803" cy="2600696"/>
          </a:xfrm>
          <a:prstGeom prst="rect">
            <a:avLst/>
          </a:prstGeom>
          <a:ln w="762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FE6A145-435E-5633-198F-CA4251129299}"/>
              </a:ext>
            </a:extLst>
          </p:cNvPr>
          <p:cNvPicPr>
            <a:picLocks noChangeAspect="1"/>
          </p:cNvPicPr>
          <p:nvPr/>
        </p:nvPicPr>
        <p:blipFill rotWithShape="1">
          <a:blip r:embed="rId3">
            <a:extLst>
              <a:ext uri="{28A0092B-C50C-407E-A947-70E740481C1C}">
                <a14:useLocalDpi xmlns:a14="http://schemas.microsoft.com/office/drawing/2010/main" val="0"/>
              </a:ext>
            </a:extLst>
          </a:blip>
          <a:srcRect b="13846"/>
          <a:stretch>
            <a:fillRect/>
          </a:stretch>
        </p:blipFill>
        <p:spPr bwMode="auto">
          <a:xfrm>
            <a:off x="3507117" y="2766951"/>
            <a:ext cx="8079242" cy="3681350"/>
          </a:xfrm>
          <a:prstGeom prst="rect">
            <a:avLst/>
          </a:prstGeom>
          <a:ln w="762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EE3AD72-6F33-988C-89FE-4470EAA24909}"/>
              </a:ext>
            </a:extLst>
          </p:cNvPr>
          <p:cNvSpPr txBox="1"/>
          <p:nvPr/>
        </p:nvSpPr>
        <p:spPr>
          <a:xfrm>
            <a:off x="0" y="5462651"/>
            <a:ext cx="3289465" cy="461665"/>
          </a:xfrm>
          <a:prstGeom prst="rect">
            <a:avLst/>
          </a:prstGeom>
          <a:noFill/>
        </p:spPr>
        <p:txBody>
          <a:bodyPr wrap="square" rtlCol="0">
            <a:spAutoFit/>
          </a:bodyPr>
          <a:lstStyle/>
          <a:p>
            <a:pPr algn="ctr"/>
            <a:r>
              <a:rPr lang="en-US" sz="2400" b="1" dirty="0">
                <a:latin typeface="Franklin Gothic Medium" panose="020B0603020102020204" pitchFamily="34" charset="0"/>
              </a:rPr>
              <a:t>Ms. Shikha Tater </a:t>
            </a:r>
            <a:endParaRPr lang="en-IN" sz="2400" b="1" dirty="0">
              <a:latin typeface="Franklin Gothic Medium" panose="020B0603020102020204" pitchFamily="34" charset="0"/>
            </a:endParaRPr>
          </a:p>
        </p:txBody>
      </p:sp>
    </p:spTree>
    <p:extLst>
      <p:ext uri="{BB962C8B-B14F-4D97-AF65-F5344CB8AC3E}">
        <p14:creationId xmlns:p14="http://schemas.microsoft.com/office/powerpoint/2010/main" val="42066018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E3448-CC43-5CF8-9C82-453CEDD65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710E5F-BA7B-0F81-F5C2-46B48EF2CA6D}"/>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State Industrial Development &amp; Investment Corp. Ltd. {RIICO},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a:t>
            </a:r>
            <a:r>
              <a:rPr lang="en-US" sz="4800" b="1" dirty="0">
                <a:latin typeface="Franklin Gothic Medium" panose="020B0603020102020204" pitchFamily="34" charset="0"/>
              </a:rPr>
              <a:t>Jai Tulsi International Pvt. Ltd.</a:t>
            </a:r>
            <a:endParaRPr lang="en-IN" sz="4800" b="1" cap="none"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EB476455-6A88-CFCB-F38C-C637F98F55EB}"/>
              </a:ext>
            </a:extLst>
          </p:cNvPr>
          <p:cNvSpPr>
            <a:spLocks noGrp="1"/>
          </p:cNvSpPr>
          <p:nvPr>
            <p:ph idx="1"/>
          </p:nvPr>
        </p:nvSpPr>
        <p:spPr>
          <a:xfrm>
            <a:off x="118749" y="2375065"/>
            <a:ext cx="11970331" cy="4364182"/>
          </a:xfrm>
        </p:spPr>
        <p:txBody>
          <a:bodyPr>
            <a:noAutofit/>
          </a:bodyPr>
          <a:lstStyle/>
          <a:p>
            <a:pPr marL="0" indent="0" algn="just">
              <a:buNone/>
            </a:pPr>
            <a:endParaRPr lang="en-US" sz="3200" dirty="0">
              <a:latin typeface="Franklin Gothic Medium" panose="020B0603020102020204" pitchFamily="34" charset="0"/>
            </a:endParaRPr>
          </a:p>
          <a:p>
            <a:pPr marL="0" indent="0" algn="just">
              <a:buNone/>
            </a:pPr>
            <a:r>
              <a:rPr lang="en-US" sz="3200" dirty="0">
                <a:latin typeface="Franklin Gothic Medium" panose="020B0603020102020204" pitchFamily="34" charset="0"/>
              </a:rPr>
              <a:t>M/s Jai Tulsi  International  Pvt. Ltd. is  established by Ms. Shikha Tater in the year 2020 with assistance from </a:t>
            </a:r>
            <a:r>
              <a:rPr lang="en-US" sz="3200" cap="none" dirty="0">
                <a:latin typeface="Franklin Gothic Medium" panose="020B0603020102020204" pitchFamily="34" charset="0"/>
              </a:rPr>
              <a:t>Rajasthan State Industrial Development &amp; Investment Corp. Ltd. {RIICO}. </a:t>
            </a:r>
            <a:r>
              <a:rPr lang="en-US" sz="3200" dirty="0">
                <a:latin typeface="Franklin Gothic Medium" panose="020B0603020102020204" pitchFamily="34" charset="0"/>
              </a:rPr>
              <a:t>The  unit is engaged  in  manufacturing  &amp; exporting of solid wooden &amp; metal furniture. The company  has grown  big  and  achieved  a benchmark in MSME sector. The  company  is  giving  employment  to  200 people directly and 300 people indirectly. </a:t>
            </a:r>
            <a:endParaRPr lang="en-IN" sz="3200" dirty="0">
              <a:latin typeface="Franklin Gothic Medium" panose="020B0603020102020204" pitchFamily="34" charset="0"/>
            </a:endParaRPr>
          </a:p>
          <a:p>
            <a:pPr marL="0" indent="0" algn="just">
              <a:buNone/>
            </a:pPr>
            <a:endParaRPr lang="en-IN" sz="3200" b="1" dirty="0">
              <a:latin typeface="Franklin Gothic Medium" panose="020B0603020102020204" pitchFamily="34" charset="0"/>
            </a:endParaRPr>
          </a:p>
        </p:txBody>
      </p:sp>
    </p:spTree>
    <p:extLst>
      <p:ext uri="{BB962C8B-B14F-4D97-AF65-F5344CB8AC3E}">
        <p14:creationId xmlns:p14="http://schemas.microsoft.com/office/powerpoint/2010/main" val="356442931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08BA5-6507-87D4-E7D9-693D26EE94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D54F8F-FA34-58BF-53EE-EDCB4A95119C}"/>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State Industrial Development &amp; Investment Corp. Ltd. {RIICO},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a:t>
            </a:r>
            <a:r>
              <a:rPr lang="en-US" sz="4800" b="1" dirty="0" err="1">
                <a:latin typeface="Franklin Gothic Medium" panose="020B0603020102020204" pitchFamily="34" charset="0"/>
              </a:rPr>
              <a:t>Bothra</a:t>
            </a:r>
            <a:r>
              <a:rPr lang="en-US" sz="4800" b="1" dirty="0">
                <a:latin typeface="Franklin Gothic Medium" panose="020B0603020102020204" pitchFamily="34" charset="0"/>
              </a:rPr>
              <a:t> International</a:t>
            </a:r>
            <a:endParaRPr lang="en-IN" sz="4800" b="1"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A5BE13D1-96A3-4D4B-672D-9C0B00CFF427}"/>
              </a:ext>
            </a:extLst>
          </p:cNvPr>
          <p:cNvSpPr>
            <a:spLocks noGrp="1"/>
          </p:cNvSpPr>
          <p:nvPr>
            <p:ph idx="1"/>
          </p:nvPr>
        </p:nvSpPr>
        <p:spPr>
          <a:xfrm>
            <a:off x="118749" y="2375065"/>
            <a:ext cx="11970331" cy="4364182"/>
          </a:xfrm>
        </p:spPr>
        <p:txBody>
          <a:bodyPr>
            <a:noAutofit/>
          </a:bodyPr>
          <a:lstStyle/>
          <a:p>
            <a:pPr marL="0" indent="0" algn="just">
              <a:buNone/>
            </a:pPr>
            <a:endParaRPr lang="en-US" sz="3200" dirty="0">
              <a:latin typeface="Franklin Gothic Medium" panose="020B0603020102020204" pitchFamily="34" charset="0"/>
            </a:endParaRPr>
          </a:p>
          <a:p>
            <a:pPr marL="0" indent="0" algn="just">
              <a:buNone/>
            </a:pPr>
            <a:endParaRPr lang="en-IN" sz="3200" dirty="0">
              <a:latin typeface="Franklin Gothic Medium" panose="020B0603020102020204" pitchFamily="34" charset="0"/>
            </a:endParaRPr>
          </a:p>
          <a:p>
            <a:pPr marL="0" indent="0" algn="just">
              <a:buNone/>
            </a:pPr>
            <a:endParaRPr lang="en-IN" sz="3200" b="1" dirty="0">
              <a:latin typeface="Franklin Gothic Medium" panose="020B0603020102020204" pitchFamily="34" charset="0"/>
            </a:endParaRPr>
          </a:p>
        </p:txBody>
      </p:sp>
      <p:pic>
        <p:nvPicPr>
          <p:cNvPr id="4" name="image10.jpeg" descr="A person with a mustache  Description automatically generated with medium confidence">
            <a:extLst>
              <a:ext uri="{FF2B5EF4-FFF2-40B4-BE49-F238E27FC236}">
                <a16:creationId xmlns:a16="http://schemas.microsoft.com/office/drawing/2014/main" id="{80303E9F-7ACC-58BA-BBE7-3A64788CF489}"/>
              </a:ext>
            </a:extLst>
          </p:cNvPr>
          <p:cNvPicPr>
            <a:picLocks noChangeAspect="1"/>
          </p:cNvPicPr>
          <p:nvPr/>
        </p:nvPicPr>
        <p:blipFill>
          <a:blip r:embed="rId2" cstate="print"/>
          <a:stretch>
            <a:fillRect/>
          </a:stretch>
        </p:blipFill>
        <p:spPr>
          <a:xfrm>
            <a:off x="743399" y="2659784"/>
            <a:ext cx="1864167" cy="2410980"/>
          </a:xfrm>
          <a:prstGeom prst="rect">
            <a:avLst/>
          </a:prstGeom>
          <a:ln w="76200" cap="sq" cmpd="thickThin">
            <a:solidFill>
              <a:srgbClr val="000000"/>
            </a:solidFill>
            <a:prstDash val="solid"/>
            <a:miter lim="800000"/>
          </a:ln>
          <a:effectLst>
            <a:innerShdw blurRad="76200">
              <a:srgbClr val="000000"/>
            </a:innerShdw>
          </a:effectLst>
        </p:spPr>
      </p:pic>
      <p:pic>
        <p:nvPicPr>
          <p:cNvPr id="5" name="image12.jpeg" descr="A picture containing text, kitchen, indoor, items  Description automatically generated">
            <a:extLst>
              <a:ext uri="{FF2B5EF4-FFF2-40B4-BE49-F238E27FC236}">
                <a16:creationId xmlns:a16="http://schemas.microsoft.com/office/drawing/2014/main" id="{C68C9717-63CF-3148-E466-3C58510F02F3}"/>
              </a:ext>
            </a:extLst>
          </p:cNvPr>
          <p:cNvPicPr>
            <a:picLocks noChangeAspect="1"/>
          </p:cNvPicPr>
          <p:nvPr/>
        </p:nvPicPr>
        <p:blipFill>
          <a:blip r:embed="rId3" cstate="print"/>
          <a:stretch>
            <a:fillRect/>
          </a:stretch>
        </p:blipFill>
        <p:spPr>
          <a:xfrm>
            <a:off x="3313216" y="2659784"/>
            <a:ext cx="8251201" cy="3797061"/>
          </a:xfrm>
          <a:prstGeom prst="rect">
            <a:avLst/>
          </a:prstGeom>
          <a:ln w="7620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93440009-8F22-FB85-1927-9A2717598C27}"/>
              </a:ext>
            </a:extLst>
          </p:cNvPr>
          <p:cNvSpPr txBox="1"/>
          <p:nvPr/>
        </p:nvSpPr>
        <p:spPr>
          <a:xfrm>
            <a:off x="0" y="5153893"/>
            <a:ext cx="3313216" cy="461665"/>
          </a:xfrm>
          <a:prstGeom prst="rect">
            <a:avLst/>
          </a:prstGeom>
          <a:noFill/>
        </p:spPr>
        <p:txBody>
          <a:bodyPr wrap="square" rtlCol="0">
            <a:spAutoFit/>
          </a:bodyPr>
          <a:lstStyle/>
          <a:p>
            <a:pPr algn="ctr"/>
            <a:r>
              <a:rPr lang="en-US" sz="2400" dirty="0">
                <a:latin typeface="Franklin Gothic Medium" panose="020B0603020102020204" pitchFamily="34" charset="0"/>
              </a:rPr>
              <a:t>Shri Naresh </a:t>
            </a:r>
            <a:r>
              <a:rPr lang="en-US" sz="2400" dirty="0" err="1">
                <a:latin typeface="Franklin Gothic Medium" panose="020B0603020102020204" pitchFamily="34" charset="0"/>
              </a:rPr>
              <a:t>Bothra</a:t>
            </a:r>
            <a:endParaRPr lang="en-IN" sz="2400" dirty="0"/>
          </a:p>
        </p:txBody>
      </p:sp>
    </p:spTree>
    <p:extLst>
      <p:ext uri="{BB962C8B-B14F-4D97-AF65-F5344CB8AC3E}">
        <p14:creationId xmlns:p14="http://schemas.microsoft.com/office/powerpoint/2010/main" val="270967803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82E3C-4CE5-9D77-FCFD-2675842D59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3D5BE-6405-B488-7FC5-89B66828A22D}"/>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State Industrial Development &amp; Investment Corp. Ltd. {RIICO},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M/s </a:t>
            </a:r>
            <a:r>
              <a:rPr lang="en-US" sz="4800" b="1" dirty="0" err="1">
                <a:latin typeface="Franklin Gothic Medium" panose="020B0603020102020204" pitchFamily="34" charset="0"/>
              </a:rPr>
              <a:t>Bothra</a:t>
            </a:r>
            <a:r>
              <a:rPr lang="en-US" sz="4800" b="1" dirty="0">
                <a:latin typeface="Franklin Gothic Medium" panose="020B0603020102020204" pitchFamily="34" charset="0"/>
              </a:rPr>
              <a:t> International</a:t>
            </a:r>
            <a:endParaRPr lang="en-IN" sz="4800" b="1" dirty="0">
              <a:latin typeface="Franklin Gothic Medium" panose="020B0603020102020204" pitchFamily="34" charset="0"/>
            </a:endParaRPr>
          </a:p>
        </p:txBody>
      </p:sp>
      <p:sp>
        <p:nvSpPr>
          <p:cNvPr id="3" name="Content Placeholder 2">
            <a:extLst>
              <a:ext uri="{FF2B5EF4-FFF2-40B4-BE49-F238E27FC236}">
                <a16:creationId xmlns:a16="http://schemas.microsoft.com/office/drawing/2014/main" id="{AA573130-B59D-5A83-FB55-9909F8D2DEF9}"/>
              </a:ext>
            </a:extLst>
          </p:cNvPr>
          <p:cNvSpPr>
            <a:spLocks noGrp="1"/>
          </p:cNvSpPr>
          <p:nvPr>
            <p:ph idx="1"/>
          </p:nvPr>
        </p:nvSpPr>
        <p:spPr>
          <a:xfrm>
            <a:off x="118749" y="2612571"/>
            <a:ext cx="11970331" cy="4126676"/>
          </a:xfrm>
        </p:spPr>
        <p:txBody>
          <a:bodyPr>
            <a:noAutofit/>
          </a:bodyPr>
          <a:lstStyle/>
          <a:p>
            <a:pPr marL="0" indent="0" algn="just">
              <a:buNone/>
            </a:pPr>
            <a:r>
              <a:rPr lang="en-US" sz="3200" dirty="0">
                <a:latin typeface="Franklin Gothic Medium" panose="020B0603020102020204" pitchFamily="34" charset="0"/>
              </a:rPr>
              <a:t>M/s </a:t>
            </a:r>
            <a:r>
              <a:rPr lang="en-US" sz="3200" dirty="0" err="1">
                <a:latin typeface="Franklin Gothic Medium" panose="020B0603020102020204" pitchFamily="34" charset="0"/>
              </a:rPr>
              <a:t>Bothra</a:t>
            </a:r>
            <a:r>
              <a:rPr lang="en-US" sz="3200" dirty="0">
                <a:latin typeface="Franklin Gothic Medium" panose="020B0603020102020204" pitchFamily="34" charset="0"/>
              </a:rPr>
              <a:t> International, established in 1994 by Shri Naresh </a:t>
            </a:r>
            <a:r>
              <a:rPr lang="en-US" sz="3200" dirty="0" err="1">
                <a:latin typeface="Franklin Gothic Medium" panose="020B0603020102020204" pitchFamily="34" charset="0"/>
              </a:rPr>
              <a:t>Bothra</a:t>
            </a:r>
            <a:r>
              <a:rPr lang="en-US" sz="3200" dirty="0">
                <a:latin typeface="Franklin Gothic Medium" panose="020B0603020102020204" pitchFamily="34" charset="0"/>
              </a:rPr>
              <a:t> and is engaged in manufacturing &amp; exporting of home accessories and furniture with over 15,000 product designs. The company has a 25,000 sq. ft. showroom and serves 200+ customers across 35 countries. The company has received multiple awards including Top Business Growth and Top Display Awards. Shri Naresh </a:t>
            </a:r>
            <a:r>
              <a:rPr lang="en-US" sz="3200" dirty="0" err="1">
                <a:latin typeface="Franklin Gothic Medium" panose="020B0603020102020204" pitchFamily="34" charset="0"/>
              </a:rPr>
              <a:t>Bothra</a:t>
            </a:r>
            <a:r>
              <a:rPr lang="en-US" sz="3200" dirty="0">
                <a:latin typeface="Franklin Gothic Medium" panose="020B0603020102020204" pitchFamily="34" charset="0"/>
              </a:rPr>
              <a:t> presently serves as President – Jodhpur Handicrafts Exporters Federation and holds key positions in EPCH &amp; Customs Committees.</a:t>
            </a: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28280499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38623-D766-8C65-9016-372C3C10D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EA819-7A2E-6486-4003-0BA89B0EF31F}"/>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State Industrial Development &amp; Investment Corp. Ltd. {RIICO},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Baba Marbles And Art Stone</a:t>
            </a:r>
            <a:endParaRPr lang="en-IN" sz="48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0A23F55B-24F2-4774-7DF5-9F018F00BF5F}"/>
              </a:ext>
            </a:extLst>
          </p:cNvPr>
          <p:cNvPicPr>
            <a:picLocks noGrp="1" noChangeAspect="1"/>
          </p:cNvPicPr>
          <p:nvPr>
            <p:ph idx="1"/>
          </p:nvPr>
        </p:nvPicPr>
        <p:blipFill>
          <a:blip r:embed="rId2"/>
          <a:stretch>
            <a:fillRect/>
          </a:stretch>
        </p:blipFill>
        <p:spPr>
          <a:xfrm>
            <a:off x="764401" y="2669051"/>
            <a:ext cx="2627604" cy="3182388"/>
          </a:xfrm>
          <a:prstGeom prst="rect">
            <a:avLst/>
          </a:prstGeom>
          <a:ln w="57150">
            <a:solidFill>
              <a:schemeClr val="tx1"/>
            </a:solidFill>
          </a:ln>
        </p:spPr>
      </p:pic>
      <p:pic>
        <p:nvPicPr>
          <p:cNvPr id="6" name="Picture 5">
            <a:extLst>
              <a:ext uri="{FF2B5EF4-FFF2-40B4-BE49-F238E27FC236}">
                <a16:creationId xmlns:a16="http://schemas.microsoft.com/office/drawing/2014/main" id="{562E0B71-7C7D-DD0B-C7A8-3DDAEBE8D7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32768" y="2669051"/>
            <a:ext cx="7433797" cy="3834102"/>
          </a:xfrm>
          <a:prstGeom prst="rect">
            <a:avLst/>
          </a:prstGeom>
          <a:ln w="76200" cap="sq" cmpd="thickThin">
            <a:solidFill>
              <a:srgbClr val="000000"/>
            </a:solidFill>
            <a:prstDash val="solid"/>
            <a:miter lim="800000"/>
          </a:ln>
          <a:effectLst>
            <a:innerShdw blurRad="76200">
              <a:srgbClr val="000000"/>
            </a:innerShdw>
          </a:effectLst>
        </p:spPr>
      </p:pic>
      <p:sp>
        <p:nvSpPr>
          <p:cNvPr id="7" name="TextBox 6">
            <a:extLst>
              <a:ext uri="{FF2B5EF4-FFF2-40B4-BE49-F238E27FC236}">
                <a16:creationId xmlns:a16="http://schemas.microsoft.com/office/drawing/2014/main" id="{DC46F1D2-1182-41C0-1992-D6850F10D941}"/>
              </a:ext>
            </a:extLst>
          </p:cNvPr>
          <p:cNvSpPr txBox="1"/>
          <p:nvPr/>
        </p:nvSpPr>
        <p:spPr>
          <a:xfrm>
            <a:off x="0" y="5925789"/>
            <a:ext cx="4013860" cy="461665"/>
          </a:xfrm>
          <a:prstGeom prst="rect">
            <a:avLst/>
          </a:prstGeom>
          <a:noFill/>
        </p:spPr>
        <p:txBody>
          <a:bodyPr wrap="square" rtlCol="0">
            <a:spAutoFit/>
          </a:bodyPr>
          <a:lstStyle/>
          <a:p>
            <a:pPr algn="ctr"/>
            <a:r>
              <a:rPr lang="en-US" sz="2400" b="1" dirty="0"/>
              <a:t>Shri </a:t>
            </a:r>
            <a:r>
              <a:rPr lang="en-US" sz="2400" b="1" dirty="0" err="1"/>
              <a:t>Yudhistar</a:t>
            </a:r>
            <a:r>
              <a:rPr lang="en-US" sz="2400" b="1" dirty="0"/>
              <a:t> Deora </a:t>
            </a:r>
            <a:endParaRPr lang="en-IN" sz="2400" b="1" dirty="0"/>
          </a:p>
        </p:txBody>
      </p:sp>
    </p:spTree>
    <p:extLst>
      <p:ext uri="{BB962C8B-B14F-4D97-AF65-F5344CB8AC3E}">
        <p14:creationId xmlns:p14="http://schemas.microsoft.com/office/powerpoint/2010/main" val="18344998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AFC52-447B-3589-A587-7FC986A366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FEA42-8090-DD65-D4C8-CF4EF70C5243}"/>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State Industrial Development &amp; Investment Corp. Ltd. {RIICO},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Baba Marbles And Art Stone</a:t>
            </a:r>
            <a:endParaRPr lang="en-IN" sz="48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4074D3B2-069C-428C-3348-2FC305F0DD8C}"/>
              </a:ext>
            </a:extLst>
          </p:cNvPr>
          <p:cNvSpPr>
            <a:spLocks noGrp="1"/>
          </p:cNvSpPr>
          <p:nvPr>
            <p:ph idx="1"/>
          </p:nvPr>
        </p:nvSpPr>
        <p:spPr>
          <a:xfrm>
            <a:off x="320632" y="2312510"/>
            <a:ext cx="11637819" cy="4351338"/>
          </a:xfrm>
        </p:spPr>
        <p:txBody>
          <a:bodyPr>
            <a:normAutofit/>
          </a:bodyPr>
          <a:lstStyle/>
          <a:p>
            <a:pPr marL="0" indent="0" algn="just">
              <a:buNone/>
            </a:pPr>
            <a:r>
              <a:rPr lang="en-IN" sz="3200" dirty="0">
                <a:latin typeface="Franklin Gothic Medium" panose="020B0603020102020204" pitchFamily="34" charset="0"/>
              </a:rPr>
              <a:t>M/s Baba Marbles And Art Stone established by Shri </a:t>
            </a:r>
            <a:r>
              <a:rPr lang="en-IN" sz="3200" dirty="0" err="1">
                <a:latin typeface="Franklin Gothic Medium" panose="020B0603020102020204" pitchFamily="34" charset="0"/>
              </a:rPr>
              <a:t>Yudhistar</a:t>
            </a:r>
            <a:r>
              <a:rPr lang="en-IN" sz="3200" dirty="0">
                <a:latin typeface="Franklin Gothic Medium" panose="020B0603020102020204" pitchFamily="34" charset="0"/>
              </a:rPr>
              <a:t> Deora with assistance from </a:t>
            </a:r>
            <a:r>
              <a:rPr lang="en-US" sz="3200" dirty="0">
                <a:latin typeface="Franklin Gothic Medium" panose="020B0603020102020204" pitchFamily="34" charset="0"/>
              </a:rPr>
              <a:t>Rajasthan State Industrial Development &amp; Investment Corp. Ltd. {RIICO}, Jaipur.  The unit </a:t>
            </a:r>
            <a:r>
              <a:rPr lang="en-IN" sz="3200" dirty="0">
                <a:latin typeface="Franklin Gothic Medium" panose="020B0603020102020204" pitchFamily="34" charset="0"/>
              </a:rPr>
              <a:t>have done projects – New Rajasthan High Court Jodhpur, Rajasthan Judicial Academy Jodhpur, AIIMS- Jodhpur, FDDI Jodhpur, OTS Jodhpur, Ever Shine Keys Hotels Mahabaleshwar, Maha Laxmi Ji </a:t>
            </a:r>
            <a:r>
              <a:rPr lang="en-IN" sz="3200" dirty="0" err="1">
                <a:latin typeface="Franklin Gothic Medium" panose="020B0603020102020204" pitchFamily="34" charset="0"/>
              </a:rPr>
              <a:t>Tamle</a:t>
            </a:r>
            <a:r>
              <a:rPr lang="en-IN" sz="3200" dirty="0">
                <a:latin typeface="Franklin Gothic Medium" panose="020B0603020102020204" pitchFamily="34" charset="0"/>
              </a:rPr>
              <a:t>- </a:t>
            </a:r>
            <a:r>
              <a:rPr lang="en-IN" sz="3200" dirty="0" err="1">
                <a:latin typeface="Franklin Gothic Medium" panose="020B0603020102020204" pitchFamily="34" charset="0"/>
              </a:rPr>
              <a:t>Ahemdabad</a:t>
            </a:r>
            <a:r>
              <a:rPr lang="en-IN" sz="3200" dirty="0">
                <a:latin typeface="Franklin Gothic Medium" panose="020B0603020102020204" pitchFamily="34" charset="0"/>
              </a:rPr>
              <a:t>, Gopal Lal Ji </a:t>
            </a:r>
            <a:r>
              <a:rPr lang="en-IN" sz="3200" dirty="0" err="1">
                <a:latin typeface="Franklin Gothic Medium" panose="020B0603020102020204" pitchFamily="34" charset="0"/>
              </a:rPr>
              <a:t>Tamle</a:t>
            </a:r>
            <a:r>
              <a:rPr lang="en-IN" sz="3200" dirty="0">
                <a:latin typeface="Franklin Gothic Medium" panose="020B0603020102020204" pitchFamily="34" charset="0"/>
              </a:rPr>
              <a:t> </a:t>
            </a:r>
            <a:r>
              <a:rPr lang="en-IN" sz="3200" dirty="0" err="1">
                <a:latin typeface="Franklin Gothic Medium" panose="020B0603020102020204" pitchFamily="34" charset="0"/>
              </a:rPr>
              <a:t>Dist</a:t>
            </a:r>
            <a:r>
              <a:rPr lang="en-IN" sz="3200" dirty="0">
                <a:latin typeface="Franklin Gothic Medium" panose="020B0603020102020204" pitchFamily="34" charset="0"/>
              </a:rPr>
              <a:t>-Kadi Gujrat, Crain Energy office Barmer, Raj West residential block Barmer etc. many project done by them.</a:t>
            </a:r>
          </a:p>
        </p:txBody>
      </p:sp>
    </p:spTree>
    <p:extLst>
      <p:ext uri="{BB962C8B-B14F-4D97-AF65-F5344CB8AC3E}">
        <p14:creationId xmlns:p14="http://schemas.microsoft.com/office/powerpoint/2010/main" val="71247225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70C2E-72F6-F0CF-4C1E-40A7D90EE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4B7AF-7C5B-1AD4-6BD9-CD005B3F7835}"/>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Financial Corporation {RFC},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US" sz="4800" b="1" dirty="0" err="1">
                <a:latin typeface="Franklin Gothic Medium" panose="020B0603020102020204" pitchFamily="34" charset="0"/>
              </a:rPr>
              <a:t>Ranakpur</a:t>
            </a:r>
            <a:r>
              <a:rPr lang="en-US" sz="4800" b="1" dirty="0">
                <a:latin typeface="Franklin Gothic Medium" panose="020B0603020102020204" pitchFamily="34" charset="0"/>
              </a:rPr>
              <a:t> Hill Resort</a:t>
            </a:r>
            <a:endParaRPr lang="en-IN" sz="4800" b="1" dirty="0">
              <a:latin typeface="Franklin Gothic Medium" panose="020B0603020102020204" pitchFamily="34" charset="0"/>
            </a:endParaRPr>
          </a:p>
        </p:txBody>
      </p:sp>
      <p:pic>
        <p:nvPicPr>
          <p:cNvPr id="6" name="Picture 5">
            <a:extLst>
              <a:ext uri="{FF2B5EF4-FFF2-40B4-BE49-F238E27FC236}">
                <a16:creationId xmlns:a16="http://schemas.microsoft.com/office/drawing/2014/main" id="{C229E5A8-1BEA-D967-8BDC-82A196477B61}"/>
              </a:ext>
            </a:extLst>
          </p:cNvPr>
          <p:cNvPicPr>
            <a:picLocks noChangeAspect="1"/>
          </p:cNvPicPr>
          <p:nvPr/>
        </p:nvPicPr>
        <p:blipFill>
          <a:blip r:embed="rId2">
            <a:extLst>
              <a:ext uri="{28A0092B-C50C-407E-A947-70E740481C1C}">
                <a14:useLocalDpi xmlns:a14="http://schemas.microsoft.com/office/drawing/2010/main" val="0"/>
              </a:ext>
            </a:extLst>
          </a:blip>
          <a:srcRect t="37903" b="19304"/>
          <a:stretch>
            <a:fillRect/>
          </a:stretch>
        </p:blipFill>
        <p:spPr>
          <a:xfrm>
            <a:off x="428502" y="2370612"/>
            <a:ext cx="4309753" cy="2116776"/>
          </a:xfrm>
          <a:prstGeom prst="rect">
            <a:avLst/>
          </a:prstGeom>
          <a:ln w="57150" cap="sq" cmpd="thickThin">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59E5733E-65DF-2CE1-E9A7-CF66E19B5D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7873" y="2370612"/>
            <a:ext cx="5993081" cy="4172691"/>
          </a:xfrm>
          <a:prstGeom prst="rect">
            <a:avLst/>
          </a:prstGeom>
          <a:ln w="57150" cap="sq" cmpd="thickThin">
            <a:solidFill>
              <a:srgbClr val="000000"/>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2DF17193-FFD3-936F-6C59-82CE5B48A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501" y="4634345"/>
            <a:ext cx="4309753" cy="1920834"/>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685498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B4C1E-D056-01C4-F4DF-E86933EE27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02E3D9-363D-C986-FE5D-AB61D8DB25CF}"/>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Financial Corporation {RFC},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US" sz="4800" b="1" dirty="0" err="1">
                <a:latin typeface="Franklin Gothic Medium" panose="020B0603020102020204" pitchFamily="34" charset="0"/>
              </a:rPr>
              <a:t>Ranakpur</a:t>
            </a:r>
            <a:r>
              <a:rPr lang="en-US" sz="4800" b="1" dirty="0">
                <a:latin typeface="Franklin Gothic Medium" panose="020B0603020102020204" pitchFamily="34" charset="0"/>
              </a:rPr>
              <a:t> Hill Resort</a:t>
            </a:r>
            <a:endParaRPr lang="en-IN" sz="48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79A4BE24-3124-990D-0535-7E939EB815F5}"/>
              </a:ext>
            </a:extLst>
          </p:cNvPr>
          <p:cNvSpPr>
            <a:spLocks noGrp="1"/>
          </p:cNvSpPr>
          <p:nvPr>
            <p:ph idx="1"/>
          </p:nvPr>
        </p:nvSpPr>
        <p:spPr>
          <a:xfrm>
            <a:off x="320632" y="2312510"/>
            <a:ext cx="11637819" cy="4351338"/>
          </a:xfrm>
        </p:spPr>
        <p:txBody>
          <a:bodyPr>
            <a:normAutofit/>
          </a:bodyPr>
          <a:lstStyle/>
          <a:p>
            <a:pPr marL="0" indent="0" algn="just">
              <a:buNone/>
            </a:pPr>
            <a:r>
              <a:rPr lang="en-US" sz="3200" dirty="0">
                <a:latin typeface="Franklin Gothic Medium" panose="020B0603020102020204" pitchFamily="34" charset="0"/>
              </a:rPr>
              <a:t>M/s </a:t>
            </a:r>
            <a:r>
              <a:rPr lang="en-US" sz="3200" dirty="0" err="1">
                <a:latin typeface="Franklin Gothic Medium" panose="020B0603020102020204" pitchFamily="34" charset="0"/>
              </a:rPr>
              <a:t>Ranakpur</a:t>
            </a:r>
            <a:r>
              <a:rPr lang="en-US" sz="3200" dirty="0">
                <a:latin typeface="Franklin Gothic Medium" panose="020B0603020102020204" pitchFamily="34" charset="0"/>
              </a:rPr>
              <a:t> Hill Resort, in the Aravalli foothills of Sadri, Pali district, Rajasthan, blends traditional Rajasthani architecture with modern comforts. The unit taken financial assistance of Rs.1.7 crore from Rajasthan Financial Corporation (RFC) for its </a:t>
            </a:r>
            <a:r>
              <a:rPr lang="en-IN" sz="3200" dirty="0">
                <a:latin typeface="Franklin Gothic Medium" panose="020B0603020102020204" pitchFamily="34" charset="0"/>
              </a:rPr>
              <a:t>Renovation &amp; modernization.</a:t>
            </a:r>
            <a:r>
              <a:rPr lang="en-US" sz="3200" dirty="0">
                <a:latin typeface="Franklin Gothic Medium" panose="020B0603020102020204" pitchFamily="34" charset="0"/>
              </a:rPr>
              <a:t> The resort offers 28 air-conditioned rooms, a multi-cuisine restaurant, spa, outdoor pool, and event facilities f</a:t>
            </a:r>
            <a:r>
              <a:rPr lang="en-IN" sz="3200" dirty="0">
                <a:latin typeface="Franklin Gothic Medium" panose="020B0603020102020204" pitchFamily="34" charset="0"/>
              </a:rPr>
              <a:t>or weddings and safaris etc.</a:t>
            </a:r>
            <a:r>
              <a:rPr lang="en-US" sz="3200" dirty="0">
                <a:latin typeface="Franklin Gothic Medium" panose="020B0603020102020204" pitchFamily="34" charset="0"/>
              </a:rPr>
              <a:t>, supported by a dedicated team of professionals. Shri </a:t>
            </a:r>
            <a:r>
              <a:rPr lang="en-US" sz="3200" dirty="0" err="1">
                <a:latin typeface="Franklin Gothic Medium" panose="020B0603020102020204" pitchFamily="34" charset="0"/>
              </a:rPr>
              <a:t>Raghuraj</a:t>
            </a:r>
            <a:r>
              <a:rPr lang="en-US" sz="3200" dirty="0">
                <a:latin typeface="Franklin Gothic Medium" pitchFamily="34" charset="0"/>
              </a:rPr>
              <a:t> Singh is being awarded as “Best Unit in service industry”.</a:t>
            </a:r>
          </a:p>
          <a:p>
            <a:pPr marL="0" indent="0" algn="just">
              <a:buNone/>
            </a:pP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130902605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E4480-A49E-1D5B-8FC9-A58D3A676A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68FCAA-D954-473D-AD20-EEF6630EA829}"/>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Financial Corporation {RFC},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Meridian Natural Stones Pvt. Ltd</a:t>
            </a:r>
            <a:endParaRPr lang="en-IN" sz="48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2C6B11EA-D6BA-72D8-9605-E549CE69032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4322" y="2377519"/>
            <a:ext cx="4762500" cy="2194481"/>
          </a:xfrm>
          <a:prstGeom prst="rect">
            <a:avLst/>
          </a:prstGeom>
          <a:ln w="57150" cap="sq" cmpd="thickThin">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502CA06B-8059-5F0B-8C6A-7CCA2815DA4B}"/>
              </a:ext>
            </a:extLst>
          </p:cNvPr>
          <p:cNvPicPr>
            <a:picLocks noChangeAspect="1"/>
          </p:cNvPicPr>
          <p:nvPr/>
        </p:nvPicPr>
        <p:blipFill>
          <a:blip r:embed="rId3">
            <a:extLst>
              <a:ext uri="{28A0092B-C50C-407E-A947-70E740481C1C}">
                <a14:useLocalDpi xmlns:a14="http://schemas.microsoft.com/office/drawing/2010/main" val="0"/>
              </a:ext>
            </a:extLst>
          </a:blip>
          <a:srcRect t="12549" b="9988"/>
          <a:stretch>
            <a:fillRect/>
          </a:stretch>
        </p:blipFill>
        <p:spPr>
          <a:xfrm>
            <a:off x="2183418" y="4823836"/>
            <a:ext cx="7088342" cy="1846613"/>
          </a:xfrm>
          <a:prstGeom prst="rect">
            <a:avLst/>
          </a:prstGeom>
          <a:ln w="57150" cap="sq" cmpd="thickThin">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AE713DDD-FEC7-0A9C-46B6-10881D1820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0795" y="2377519"/>
            <a:ext cx="5696883" cy="2194481"/>
          </a:xfrm>
          <a:prstGeom prst="rect">
            <a:avLst/>
          </a:prstGeom>
          <a:ln w="5715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8876980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2CCC6-6D92-97CF-0D16-BE18AE6EC5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D3E502-D5BE-9C2C-CEB5-B707643DE6B4}"/>
              </a:ext>
            </a:extLst>
          </p:cNvPr>
          <p:cNvSpPr>
            <a:spLocks noGrp="1"/>
          </p:cNvSpPr>
          <p:nvPr>
            <p:ph type="title"/>
          </p:nvPr>
        </p:nvSpPr>
        <p:spPr>
          <a:xfrm>
            <a:off x="154379" y="118753"/>
            <a:ext cx="11934702" cy="2006930"/>
          </a:xfrm>
        </p:spPr>
        <p:txBody>
          <a:bodyPr>
            <a:noAutofit/>
          </a:bodyPr>
          <a:lstStyle/>
          <a:p>
            <a:pPr algn="ctr"/>
            <a:r>
              <a:rPr lang="en-US" sz="4800" b="1" cap="none" dirty="0">
                <a:latin typeface="Franklin Gothic Medium" panose="020B0603020102020204" pitchFamily="34" charset="0"/>
              </a:rPr>
              <a:t>Rajasthan Financial Corporation {RFC}, Jaipur</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Meridian Natural Stones Pvt. Ltd.</a:t>
            </a:r>
            <a:endParaRPr lang="en-IN" sz="48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E699C5F1-D406-57A2-9AB4-16204D7AF246}"/>
              </a:ext>
            </a:extLst>
          </p:cNvPr>
          <p:cNvSpPr>
            <a:spLocks noGrp="1"/>
          </p:cNvSpPr>
          <p:nvPr>
            <p:ph idx="1"/>
          </p:nvPr>
        </p:nvSpPr>
        <p:spPr>
          <a:xfrm>
            <a:off x="427510" y="2387909"/>
            <a:ext cx="11637819" cy="4351338"/>
          </a:xfrm>
        </p:spPr>
        <p:txBody>
          <a:bodyPr>
            <a:noAutofit/>
          </a:bodyPr>
          <a:lstStyle/>
          <a:p>
            <a:pPr marL="0" indent="0" algn="just">
              <a:buNone/>
            </a:pPr>
            <a:r>
              <a:rPr lang="en-US" sz="2900" dirty="0">
                <a:latin typeface="Franklin Gothic Medium" panose="020B0603020102020204" pitchFamily="34" charset="0"/>
              </a:rPr>
              <a:t>Shri S. Vishwanath established M/s </a:t>
            </a:r>
            <a:r>
              <a:rPr lang="en-US" sz="2900" b="1" dirty="0">
                <a:latin typeface="Franklin Gothic Medium" panose="020B0603020102020204" pitchFamily="34" charset="0"/>
              </a:rPr>
              <a:t>Meridian Natural Stones</a:t>
            </a:r>
            <a:r>
              <a:rPr lang="en-US" sz="2900" dirty="0">
                <a:latin typeface="Franklin Gothic Medium" panose="020B0603020102020204" pitchFamily="34" charset="0"/>
              </a:rPr>
              <a:t> in the year 1987 as an inspection house to source premium Indian natural stone for global clients and took loan of Rs. 3.92 crore from Rajasthan Financial Corporation (RFC) for its expansion. Over the years, the unit evolved into a full-fledged exporter with three quarries and a state-of-the-art manufacturing facility in Udaipur, operating efficiently and catering to international markets. In view of its expanding operations and global clientele, the facility now manufactures bespoke and custom stone products to meet diverse construction industry needs. Shri S. Vishwanath is conferred with the “Best Exporting Unit” award.</a:t>
            </a:r>
            <a:endParaRPr lang="en-IN" sz="2900" dirty="0">
              <a:latin typeface="Franklin Gothic Medium" panose="020B0603020102020204" pitchFamily="34" charset="0"/>
            </a:endParaRPr>
          </a:p>
        </p:txBody>
      </p:sp>
    </p:spTree>
    <p:extLst>
      <p:ext uri="{BB962C8B-B14F-4D97-AF65-F5344CB8AC3E}">
        <p14:creationId xmlns:p14="http://schemas.microsoft.com/office/powerpoint/2010/main" val="36011156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65A66-1C1F-68C9-DE7D-A243B9EA9E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4CCFAA-8594-6E14-1A70-7DF955D7475A}"/>
              </a:ext>
            </a:extLst>
          </p:cNvPr>
          <p:cNvSpPr>
            <a:spLocks noGrp="1"/>
          </p:cNvSpPr>
          <p:nvPr>
            <p:ph type="title"/>
          </p:nvPr>
        </p:nvSpPr>
        <p:spPr>
          <a:xfrm>
            <a:off x="154379" y="118753"/>
            <a:ext cx="11934702" cy="2006930"/>
          </a:xfrm>
        </p:spPr>
        <p:txBody>
          <a:bodyPr>
            <a:noAutofit/>
          </a:bodyPr>
          <a:lstStyle/>
          <a:p>
            <a:pPr algn="ctr"/>
            <a:r>
              <a:rPr lang="en-US" sz="4800" b="1" dirty="0">
                <a:latin typeface="Franklin Gothic Medium" panose="020B0603020102020204" pitchFamily="34" charset="0"/>
              </a:rPr>
              <a:t>West Bengal </a:t>
            </a:r>
            <a:r>
              <a:rPr lang="en-US" sz="4800" b="1" cap="none" dirty="0">
                <a:latin typeface="Franklin Gothic Medium" panose="020B0603020102020204" pitchFamily="34" charset="0"/>
              </a:rPr>
              <a:t>Financial Corporation {WBFC}, Kolkata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B. M. </a:t>
            </a:r>
            <a:r>
              <a:rPr lang="en-US" sz="4800" b="1" dirty="0" err="1">
                <a:latin typeface="Franklin Gothic Medium" panose="020B0603020102020204" pitchFamily="34" charset="0"/>
              </a:rPr>
              <a:t>Concor</a:t>
            </a:r>
            <a:r>
              <a:rPr lang="en-US" sz="4800" b="1" dirty="0">
                <a:latin typeface="Franklin Gothic Medium" panose="020B0603020102020204" pitchFamily="34" charset="0"/>
              </a:rPr>
              <a:t> &amp; Co.</a:t>
            </a:r>
            <a:endParaRPr lang="en-IN" sz="4800" b="1" dirty="0">
              <a:latin typeface="Franklin Gothic Medium" panose="020B0603020102020204" pitchFamily="34" charset="0"/>
            </a:endParaRPr>
          </a:p>
        </p:txBody>
      </p:sp>
      <p:pic>
        <p:nvPicPr>
          <p:cNvPr id="4" name="Picture 3">
            <a:extLst>
              <a:ext uri="{FF2B5EF4-FFF2-40B4-BE49-F238E27FC236}">
                <a16:creationId xmlns:a16="http://schemas.microsoft.com/office/drawing/2014/main" id="{C4B64D84-97A6-2A25-7E4D-2F236CB52948}"/>
              </a:ext>
            </a:extLst>
          </p:cNvPr>
          <p:cNvPicPr>
            <a:picLocks noChangeAspect="1"/>
          </p:cNvPicPr>
          <p:nvPr/>
        </p:nvPicPr>
        <p:blipFill>
          <a:blip r:embed="rId2">
            <a:extLst>
              <a:ext uri="{28A0092B-C50C-407E-A947-70E740481C1C}">
                <a14:useLocalDpi xmlns:a14="http://schemas.microsoft.com/office/drawing/2010/main" val="0"/>
              </a:ext>
            </a:extLst>
          </a:blip>
          <a:srcRect t="19181" b="17996"/>
          <a:stretch>
            <a:fillRect/>
          </a:stretch>
        </p:blipFill>
        <p:spPr>
          <a:xfrm>
            <a:off x="292206" y="2309158"/>
            <a:ext cx="3214286" cy="2006930"/>
          </a:xfrm>
          <a:prstGeom prst="rect">
            <a:avLst/>
          </a:prstGeom>
          <a:ln w="57150" cap="sq" cmpd="tri">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E5D519D9-6BE6-5F27-9F06-CC6E00E75FF5}"/>
              </a:ext>
            </a:extLst>
          </p:cNvPr>
          <p:cNvPicPr>
            <a:picLocks noChangeAspect="1"/>
          </p:cNvPicPr>
          <p:nvPr/>
        </p:nvPicPr>
        <p:blipFill>
          <a:blip r:embed="rId3">
            <a:extLst>
              <a:ext uri="{28A0092B-C50C-407E-A947-70E740481C1C}">
                <a14:useLocalDpi xmlns:a14="http://schemas.microsoft.com/office/drawing/2010/main" val="0"/>
              </a:ext>
            </a:extLst>
          </a:blip>
          <a:srcRect t="21197" b="20841"/>
          <a:stretch>
            <a:fillRect/>
          </a:stretch>
        </p:blipFill>
        <p:spPr>
          <a:xfrm>
            <a:off x="3953769" y="2309157"/>
            <a:ext cx="3214286" cy="2006930"/>
          </a:xfrm>
          <a:prstGeom prst="rect">
            <a:avLst/>
          </a:prstGeom>
          <a:ln w="57150" cap="sq" cmpd="tri">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0AF6F60A-4FE4-C3AA-C5F7-6ED29576EC36}"/>
              </a:ext>
            </a:extLst>
          </p:cNvPr>
          <p:cNvPicPr>
            <a:picLocks noChangeAspect="1"/>
          </p:cNvPicPr>
          <p:nvPr/>
        </p:nvPicPr>
        <p:blipFill>
          <a:blip r:embed="rId4">
            <a:extLst>
              <a:ext uri="{28A0092B-C50C-407E-A947-70E740481C1C}">
                <a14:useLocalDpi xmlns:a14="http://schemas.microsoft.com/office/drawing/2010/main" val="0"/>
              </a:ext>
            </a:extLst>
          </a:blip>
          <a:srcRect t="16210" b="16210"/>
          <a:stretch>
            <a:fillRect/>
          </a:stretch>
        </p:blipFill>
        <p:spPr>
          <a:xfrm>
            <a:off x="8031335" y="2309158"/>
            <a:ext cx="3601161" cy="2006929"/>
          </a:xfrm>
          <a:prstGeom prst="rect">
            <a:avLst/>
          </a:prstGeom>
          <a:ln w="57150" cap="sq" cmpd="tri">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C1CF3040-A515-13B6-336F-0A9C0F838C65}"/>
              </a:ext>
            </a:extLst>
          </p:cNvPr>
          <p:cNvPicPr>
            <a:picLocks noChangeAspect="1"/>
          </p:cNvPicPr>
          <p:nvPr/>
        </p:nvPicPr>
        <p:blipFill>
          <a:blip r:embed="rId5">
            <a:extLst>
              <a:ext uri="{28A0092B-C50C-407E-A947-70E740481C1C}">
                <a14:useLocalDpi xmlns:a14="http://schemas.microsoft.com/office/drawing/2010/main" val="0"/>
              </a:ext>
            </a:extLst>
          </a:blip>
          <a:srcRect t="16210" b="16210"/>
          <a:stretch>
            <a:fillRect/>
          </a:stretch>
        </p:blipFill>
        <p:spPr>
          <a:xfrm>
            <a:off x="2262554" y="4647963"/>
            <a:ext cx="3074135" cy="1816044"/>
          </a:xfrm>
          <a:prstGeom prst="rect">
            <a:avLst/>
          </a:prstGeom>
          <a:ln w="57150" cap="sq" cmpd="tri">
            <a:solidFill>
              <a:srgbClr val="000000"/>
            </a:solidFill>
            <a:prstDash val="solid"/>
            <a:miter lim="800000"/>
          </a:ln>
          <a:effectLst>
            <a:innerShdw blurRad="76200">
              <a:srgbClr val="000000"/>
            </a:innerShdw>
          </a:effectLst>
        </p:spPr>
      </p:pic>
      <p:pic>
        <p:nvPicPr>
          <p:cNvPr id="13" name="Picture 12">
            <a:extLst>
              <a:ext uri="{FF2B5EF4-FFF2-40B4-BE49-F238E27FC236}">
                <a16:creationId xmlns:a16="http://schemas.microsoft.com/office/drawing/2014/main" id="{9AA94FBF-459A-29EF-6123-4B53BDFC2484}"/>
              </a:ext>
            </a:extLst>
          </p:cNvPr>
          <p:cNvPicPr>
            <a:picLocks noChangeAspect="1"/>
          </p:cNvPicPr>
          <p:nvPr/>
        </p:nvPicPr>
        <p:blipFill>
          <a:blip r:embed="rId6">
            <a:extLst>
              <a:ext uri="{28A0092B-C50C-407E-A947-70E740481C1C}">
                <a14:useLocalDpi xmlns:a14="http://schemas.microsoft.com/office/drawing/2010/main" val="0"/>
              </a:ext>
            </a:extLst>
          </a:blip>
          <a:srcRect l="24691" t="17600" r="27740" b="12080"/>
          <a:stretch>
            <a:fillRect/>
          </a:stretch>
        </p:blipFill>
        <p:spPr>
          <a:xfrm>
            <a:off x="6418383" y="4624223"/>
            <a:ext cx="1952128" cy="1851214"/>
          </a:xfrm>
          <a:prstGeom prst="rect">
            <a:avLst/>
          </a:prstGeom>
          <a:ln w="57150" cap="sq" cmpd="tri">
            <a:solidFill>
              <a:srgbClr val="000000"/>
            </a:solidFill>
            <a:prstDash val="solid"/>
            <a:miter lim="800000"/>
          </a:ln>
          <a:effectLst>
            <a:innerShdw blurRad="76200">
              <a:srgbClr val="000000"/>
            </a:innerShdw>
          </a:effectLst>
        </p:spPr>
      </p:pic>
      <p:sp>
        <p:nvSpPr>
          <p:cNvPr id="14" name="TextBox 13">
            <a:extLst>
              <a:ext uri="{FF2B5EF4-FFF2-40B4-BE49-F238E27FC236}">
                <a16:creationId xmlns:a16="http://schemas.microsoft.com/office/drawing/2014/main" id="{E7CF1740-8924-128B-3867-21DE959564EA}"/>
              </a:ext>
            </a:extLst>
          </p:cNvPr>
          <p:cNvSpPr txBox="1"/>
          <p:nvPr/>
        </p:nvSpPr>
        <p:spPr>
          <a:xfrm>
            <a:off x="307592" y="4297978"/>
            <a:ext cx="3214286" cy="338554"/>
          </a:xfrm>
          <a:prstGeom prst="rect">
            <a:avLst/>
          </a:prstGeom>
          <a:noFill/>
        </p:spPr>
        <p:txBody>
          <a:bodyPr wrap="square" rtlCol="0">
            <a:spAutoFit/>
          </a:bodyPr>
          <a:lstStyle/>
          <a:p>
            <a:pPr algn="ctr"/>
            <a:r>
              <a:rPr lang="en-IN" sz="1600" b="1" dirty="0">
                <a:latin typeface="Franklin Gothic Medium" panose="020B0603020102020204" pitchFamily="34" charset="0"/>
              </a:rPr>
              <a:t>Pipe-Wrap-Tape</a:t>
            </a:r>
          </a:p>
        </p:txBody>
      </p:sp>
      <p:sp>
        <p:nvSpPr>
          <p:cNvPr id="16" name="TextBox 15">
            <a:extLst>
              <a:ext uri="{FF2B5EF4-FFF2-40B4-BE49-F238E27FC236}">
                <a16:creationId xmlns:a16="http://schemas.microsoft.com/office/drawing/2014/main" id="{C74CC894-4A61-E18D-6EC4-5C06D1FB4F68}"/>
              </a:ext>
            </a:extLst>
          </p:cNvPr>
          <p:cNvSpPr txBox="1"/>
          <p:nvPr/>
        </p:nvSpPr>
        <p:spPr>
          <a:xfrm>
            <a:off x="4026304" y="4301609"/>
            <a:ext cx="3214286" cy="338554"/>
          </a:xfrm>
          <a:prstGeom prst="rect">
            <a:avLst/>
          </a:prstGeom>
          <a:noFill/>
        </p:spPr>
        <p:txBody>
          <a:bodyPr wrap="square">
            <a:spAutoFit/>
          </a:bodyPr>
          <a:lstStyle/>
          <a:p>
            <a:pPr algn="ctr"/>
            <a:r>
              <a:rPr lang="en-IN" sz="1600" b="1" dirty="0">
                <a:latin typeface="Franklin Gothic Medium" panose="020B0603020102020204" pitchFamily="34" charset="0"/>
              </a:rPr>
              <a:t>Marine-Coatings</a:t>
            </a:r>
          </a:p>
        </p:txBody>
      </p:sp>
      <p:sp>
        <p:nvSpPr>
          <p:cNvPr id="18" name="TextBox 17">
            <a:extLst>
              <a:ext uri="{FF2B5EF4-FFF2-40B4-BE49-F238E27FC236}">
                <a16:creationId xmlns:a16="http://schemas.microsoft.com/office/drawing/2014/main" id="{CE6BBA3D-840A-1E01-7073-0C042114E7D0}"/>
              </a:ext>
            </a:extLst>
          </p:cNvPr>
          <p:cNvSpPr txBox="1"/>
          <p:nvPr/>
        </p:nvSpPr>
        <p:spPr>
          <a:xfrm>
            <a:off x="8103870" y="4324469"/>
            <a:ext cx="3601161" cy="338554"/>
          </a:xfrm>
          <a:prstGeom prst="rect">
            <a:avLst/>
          </a:prstGeom>
          <a:noFill/>
        </p:spPr>
        <p:txBody>
          <a:bodyPr wrap="square">
            <a:spAutoFit/>
          </a:bodyPr>
          <a:lstStyle/>
          <a:p>
            <a:pPr algn="ctr"/>
            <a:r>
              <a:rPr lang="en-IN" sz="1600" b="1" dirty="0">
                <a:latin typeface="Franklin Gothic Medium" panose="020B0603020102020204" pitchFamily="34" charset="0"/>
              </a:rPr>
              <a:t>Anti-Corrosion-Pipe-Wrap-Tape</a:t>
            </a:r>
          </a:p>
        </p:txBody>
      </p:sp>
      <p:sp>
        <p:nvSpPr>
          <p:cNvPr id="20" name="TextBox 19">
            <a:extLst>
              <a:ext uri="{FF2B5EF4-FFF2-40B4-BE49-F238E27FC236}">
                <a16:creationId xmlns:a16="http://schemas.microsoft.com/office/drawing/2014/main" id="{1E6B0E73-212B-4EF4-C090-39BBAB8D497F}"/>
              </a:ext>
            </a:extLst>
          </p:cNvPr>
          <p:cNvSpPr txBox="1"/>
          <p:nvPr/>
        </p:nvSpPr>
        <p:spPr>
          <a:xfrm>
            <a:off x="2256699" y="6443556"/>
            <a:ext cx="3074135" cy="338554"/>
          </a:xfrm>
          <a:prstGeom prst="rect">
            <a:avLst/>
          </a:prstGeom>
          <a:noFill/>
        </p:spPr>
        <p:txBody>
          <a:bodyPr wrap="square">
            <a:spAutoFit/>
          </a:bodyPr>
          <a:lstStyle/>
          <a:p>
            <a:pPr algn="ctr"/>
            <a:r>
              <a:rPr lang="en-IN" sz="1600" b="1" dirty="0">
                <a:latin typeface="Franklin Gothic Medium" panose="020B0603020102020204" pitchFamily="34" charset="0"/>
              </a:rPr>
              <a:t>Pipe-Wrap-Tape-Coating</a:t>
            </a:r>
          </a:p>
        </p:txBody>
      </p:sp>
      <p:sp>
        <p:nvSpPr>
          <p:cNvPr id="22" name="TextBox 21">
            <a:extLst>
              <a:ext uri="{FF2B5EF4-FFF2-40B4-BE49-F238E27FC236}">
                <a16:creationId xmlns:a16="http://schemas.microsoft.com/office/drawing/2014/main" id="{1445B9C7-C42F-EEDA-482D-BF2B021266BD}"/>
              </a:ext>
            </a:extLst>
          </p:cNvPr>
          <p:cNvSpPr txBox="1"/>
          <p:nvPr/>
        </p:nvSpPr>
        <p:spPr>
          <a:xfrm>
            <a:off x="6361233" y="6478731"/>
            <a:ext cx="2139464" cy="338554"/>
          </a:xfrm>
          <a:prstGeom prst="rect">
            <a:avLst/>
          </a:prstGeom>
          <a:noFill/>
        </p:spPr>
        <p:txBody>
          <a:bodyPr wrap="square">
            <a:spAutoFit/>
          </a:bodyPr>
          <a:lstStyle/>
          <a:p>
            <a:r>
              <a:rPr lang="en-IN" sz="1600" b="1" dirty="0">
                <a:latin typeface="Franklin Gothic Medium" panose="020B0603020102020204" pitchFamily="34" charset="0"/>
              </a:rPr>
              <a:t>Cold-Applied-Tape-Roll</a:t>
            </a:r>
          </a:p>
        </p:txBody>
      </p:sp>
    </p:spTree>
    <p:extLst>
      <p:ext uri="{BB962C8B-B14F-4D97-AF65-F5344CB8AC3E}">
        <p14:creationId xmlns:p14="http://schemas.microsoft.com/office/powerpoint/2010/main" val="190999803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91E07-63F4-48C1-6604-469607161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78929-642C-FAC4-D87A-34EDFFD12F94}"/>
              </a:ext>
            </a:extLst>
          </p:cNvPr>
          <p:cNvSpPr>
            <a:spLocks noGrp="1"/>
          </p:cNvSpPr>
          <p:nvPr>
            <p:ph type="title"/>
          </p:nvPr>
        </p:nvSpPr>
        <p:spPr>
          <a:xfrm>
            <a:off x="154379" y="118753"/>
            <a:ext cx="11934702" cy="2006930"/>
          </a:xfrm>
        </p:spPr>
        <p:txBody>
          <a:bodyPr>
            <a:noAutofit/>
          </a:bodyPr>
          <a:lstStyle/>
          <a:p>
            <a:pPr algn="ctr"/>
            <a:r>
              <a:rPr lang="en-US" sz="4800" b="1" dirty="0">
                <a:latin typeface="Franklin Gothic Medium" panose="020B0603020102020204" pitchFamily="34" charset="0"/>
              </a:rPr>
              <a:t>West Bengal </a:t>
            </a:r>
            <a:r>
              <a:rPr lang="en-US" sz="4800" b="1" cap="none" dirty="0">
                <a:latin typeface="Franklin Gothic Medium" panose="020B0603020102020204" pitchFamily="34" charset="0"/>
              </a:rPr>
              <a:t>Financial Corporation {WBFC}, Kolkata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B. M. </a:t>
            </a:r>
            <a:r>
              <a:rPr lang="en-US" sz="4800" b="1" dirty="0" err="1">
                <a:latin typeface="Franklin Gothic Medium" panose="020B0603020102020204" pitchFamily="34" charset="0"/>
              </a:rPr>
              <a:t>Concor</a:t>
            </a:r>
            <a:r>
              <a:rPr lang="en-US" sz="4800" b="1" dirty="0">
                <a:latin typeface="Franklin Gothic Medium" panose="020B0603020102020204" pitchFamily="34" charset="0"/>
              </a:rPr>
              <a:t> &amp; Co.</a:t>
            </a:r>
            <a:endParaRPr lang="en-IN" sz="48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AEFF3E00-A2B7-6CAE-02FE-F3E70C6E471D}"/>
              </a:ext>
            </a:extLst>
          </p:cNvPr>
          <p:cNvSpPr>
            <a:spLocks noGrp="1"/>
          </p:cNvSpPr>
          <p:nvPr>
            <p:ph idx="1"/>
          </p:nvPr>
        </p:nvSpPr>
        <p:spPr>
          <a:xfrm>
            <a:off x="154380" y="2387909"/>
            <a:ext cx="11910950" cy="4351338"/>
          </a:xfrm>
        </p:spPr>
        <p:txBody>
          <a:bodyPr>
            <a:noAutofit/>
          </a:bodyPr>
          <a:lstStyle/>
          <a:p>
            <a:pPr marL="0" indent="0" algn="just">
              <a:buNone/>
            </a:pPr>
            <a:r>
              <a:rPr lang="en-US" sz="3200" dirty="0">
                <a:latin typeface="Franklin Gothic Medium" panose="020B0603020102020204" pitchFamily="34" charset="0"/>
              </a:rPr>
              <a:t>M/s B. M. </a:t>
            </a:r>
            <a:r>
              <a:rPr lang="en-US" sz="3200" dirty="0" err="1">
                <a:latin typeface="Franklin Gothic Medium" panose="020B0603020102020204" pitchFamily="34" charset="0"/>
              </a:rPr>
              <a:t>Concor</a:t>
            </a:r>
            <a:r>
              <a:rPr lang="en-US" sz="3200" dirty="0">
                <a:latin typeface="Franklin Gothic Medium" panose="020B0603020102020204" pitchFamily="34" charset="0"/>
              </a:rPr>
              <a:t> &amp; Co. was established in the year 2008 by Dr. Milan Sen, with financial assistance of Rs.36.50 lakh from West Bengal Financial Corporation to support the growth and operations of the company. The unit is a leading supplier and manufacturer of anticorrosive tapes, anticorrosive coatings, and joint sealing compounds, catering to industries across India. The company offers more than 19 high-quality products, including Anti Corrosion Pipe Tape, Waterproof Marine Coatings, and Flexible Seal Joints, and has a dedicated workforce of 15 employees. Dr. Milan Sen has been conferred with the “Best Entrepreneur” award.</a:t>
            </a: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427250748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379E1-0C67-9FB0-F2F8-D46369E5CB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4BEDAE-8530-26EC-81B7-0D92FBF67EB1}"/>
              </a:ext>
            </a:extLst>
          </p:cNvPr>
          <p:cNvSpPr>
            <a:spLocks noGrp="1"/>
          </p:cNvSpPr>
          <p:nvPr>
            <p:ph type="title"/>
          </p:nvPr>
        </p:nvSpPr>
        <p:spPr>
          <a:xfrm>
            <a:off x="154379" y="118753"/>
            <a:ext cx="11934702" cy="2006930"/>
          </a:xfrm>
        </p:spPr>
        <p:txBody>
          <a:bodyPr>
            <a:noAutofit/>
          </a:bodyPr>
          <a:lstStyle/>
          <a:p>
            <a:pPr algn="ctr"/>
            <a:r>
              <a:rPr lang="en-US" sz="4800" b="1" dirty="0">
                <a:latin typeface="Franklin Gothic Medium" panose="020B0603020102020204" pitchFamily="34" charset="0"/>
              </a:rPr>
              <a:t>West Bengal </a:t>
            </a:r>
            <a:r>
              <a:rPr lang="en-US" sz="4800" b="1" cap="none" dirty="0">
                <a:latin typeface="Franklin Gothic Medium" panose="020B0603020102020204" pitchFamily="34" charset="0"/>
              </a:rPr>
              <a:t>Financial Corporation {WBFC}, Kolkata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US" sz="4800" b="1" dirty="0" err="1">
                <a:latin typeface="Franklin Gothic Medium" panose="020B0603020102020204" pitchFamily="34" charset="0"/>
              </a:rPr>
              <a:t>Ecoline</a:t>
            </a:r>
            <a:r>
              <a:rPr lang="en-US" sz="4800" b="1" dirty="0">
                <a:latin typeface="Franklin Gothic Medium" panose="020B0603020102020204" pitchFamily="34" charset="0"/>
              </a:rPr>
              <a:t> Exim Limited </a:t>
            </a:r>
            <a:endParaRPr lang="en-IN" sz="48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E035FD8B-EA8C-3C01-F7F9-27F92549EB6A}"/>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18453" r="5634"/>
          <a:stretch>
            <a:fillRect/>
          </a:stretch>
        </p:blipFill>
        <p:spPr>
          <a:xfrm>
            <a:off x="422820" y="2599672"/>
            <a:ext cx="2183130" cy="2996575"/>
          </a:xfrm>
          <a:prstGeom prst="rect">
            <a:avLst/>
          </a:prstGeom>
          <a:ln w="57150" cap="sq" cmpd="tri">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60AA01F0-1BA2-BBBE-E313-E5B68FADADB7}"/>
              </a:ext>
            </a:extLst>
          </p:cNvPr>
          <p:cNvPicPr>
            <a:picLocks noChangeAspect="1"/>
          </p:cNvPicPr>
          <p:nvPr/>
        </p:nvPicPr>
        <p:blipFill>
          <a:blip r:embed="rId3">
            <a:extLst>
              <a:ext uri="{28A0092B-C50C-407E-A947-70E740481C1C}">
                <a14:useLocalDpi xmlns:a14="http://schemas.microsoft.com/office/drawing/2010/main" val="0"/>
              </a:ext>
            </a:extLst>
          </a:blip>
          <a:srcRect l="8944" t="15333" r="4722"/>
          <a:stretch>
            <a:fillRect/>
          </a:stretch>
        </p:blipFill>
        <p:spPr>
          <a:xfrm>
            <a:off x="3097440" y="2599672"/>
            <a:ext cx="3383370" cy="4069080"/>
          </a:xfrm>
          <a:prstGeom prst="rect">
            <a:avLst/>
          </a:prstGeom>
          <a:ln w="57150" cap="sq" cmpd="tri">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54417A46-7E93-680C-2514-CDD1DE058B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6630" y="2599672"/>
            <a:ext cx="4423410" cy="4069080"/>
          </a:xfrm>
          <a:prstGeom prst="rect">
            <a:avLst/>
          </a:prstGeom>
          <a:ln w="57150" cap="sq" cmpd="tri">
            <a:solidFill>
              <a:srgbClr val="000000"/>
            </a:solidFill>
            <a:prstDash val="solid"/>
            <a:miter lim="800000"/>
          </a:ln>
          <a:effectLst>
            <a:innerShdw blurRad="76200">
              <a:srgbClr val="000000"/>
            </a:innerShdw>
          </a:effectLst>
        </p:spPr>
      </p:pic>
      <p:sp>
        <p:nvSpPr>
          <p:cNvPr id="13" name="TextBox 12">
            <a:extLst>
              <a:ext uri="{FF2B5EF4-FFF2-40B4-BE49-F238E27FC236}">
                <a16:creationId xmlns:a16="http://schemas.microsoft.com/office/drawing/2014/main" id="{261B2E38-470D-1A1F-9707-7CF5F7F3AA80}"/>
              </a:ext>
            </a:extLst>
          </p:cNvPr>
          <p:cNvSpPr txBox="1"/>
          <p:nvPr/>
        </p:nvSpPr>
        <p:spPr>
          <a:xfrm>
            <a:off x="-45720" y="5669280"/>
            <a:ext cx="3097439" cy="430887"/>
          </a:xfrm>
          <a:prstGeom prst="rect">
            <a:avLst/>
          </a:prstGeom>
          <a:noFill/>
        </p:spPr>
        <p:txBody>
          <a:bodyPr wrap="square" rtlCol="0">
            <a:spAutoFit/>
          </a:bodyPr>
          <a:lstStyle/>
          <a:p>
            <a:pPr algn="ctr"/>
            <a:r>
              <a:rPr lang="en-US" sz="2200" b="1" dirty="0">
                <a:latin typeface="Franklin Gothic Medium" panose="020B0603020102020204" pitchFamily="34" charset="0"/>
              </a:rPr>
              <a:t>Shri Saurabh Saraogi</a:t>
            </a:r>
            <a:endParaRPr lang="en-IN" sz="2200" b="1" dirty="0"/>
          </a:p>
        </p:txBody>
      </p:sp>
    </p:spTree>
    <p:extLst>
      <p:ext uri="{BB962C8B-B14F-4D97-AF65-F5344CB8AC3E}">
        <p14:creationId xmlns:p14="http://schemas.microsoft.com/office/powerpoint/2010/main" val="26460331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7D779-A60F-74CD-F08D-8DBB3E3026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E2EF0F-1C1B-E36D-4420-D9AD605BE807}"/>
              </a:ext>
            </a:extLst>
          </p:cNvPr>
          <p:cNvSpPr>
            <a:spLocks noGrp="1"/>
          </p:cNvSpPr>
          <p:nvPr>
            <p:ph type="title"/>
          </p:nvPr>
        </p:nvSpPr>
        <p:spPr>
          <a:xfrm>
            <a:off x="154379" y="118753"/>
            <a:ext cx="11934702" cy="2006930"/>
          </a:xfrm>
        </p:spPr>
        <p:txBody>
          <a:bodyPr>
            <a:noAutofit/>
          </a:bodyPr>
          <a:lstStyle/>
          <a:p>
            <a:pPr algn="ctr"/>
            <a:r>
              <a:rPr lang="en-US" sz="4800" b="1" dirty="0">
                <a:latin typeface="Franklin Gothic Medium" panose="020B0603020102020204" pitchFamily="34" charset="0"/>
              </a:rPr>
              <a:t>West Bengal </a:t>
            </a:r>
            <a:r>
              <a:rPr lang="en-US" sz="4800" b="1" cap="none" dirty="0">
                <a:latin typeface="Franklin Gothic Medium" panose="020B0603020102020204" pitchFamily="34" charset="0"/>
              </a:rPr>
              <a:t>Financial Corporation {WBFC}, Kolkata</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a:t>
            </a:r>
            <a:r>
              <a:rPr lang="en-US" sz="4800" b="1" dirty="0" err="1">
                <a:latin typeface="Franklin Gothic Medium" panose="020B0603020102020204" pitchFamily="34" charset="0"/>
              </a:rPr>
              <a:t>Ecoline</a:t>
            </a:r>
            <a:r>
              <a:rPr lang="en-US" sz="4800" b="1" dirty="0">
                <a:latin typeface="Franklin Gothic Medium" panose="020B0603020102020204" pitchFamily="34" charset="0"/>
              </a:rPr>
              <a:t> Exim Limited </a:t>
            </a:r>
            <a:endParaRPr lang="en-IN" sz="48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D559E1BC-6192-88F5-D966-7C8CE5CB25B0}"/>
              </a:ext>
            </a:extLst>
          </p:cNvPr>
          <p:cNvSpPr>
            <a:spLocks noGrp="1"/>
          </p:cNvSpPr>
          <p:nvPr>
            <p:ph idx="1"/>
          </p:nvPr>
        </p:nvSpPr>
        <p:spPr>
          <a:xfrm>
            <a:off x="154380" y="2307898"/>
            <a:ext cx="11910950" cy="4550101"/>
          </a:xfrm>
        </p:spPr>
        <p:txBody>
          <a:bodyPr>
            <a:noAutofit/>
          </a:bodyPr>
          <a:lstStyle/>
          <a:p>
            <a:pPr marL="0" indent="0" algn="just">
              <a:buNone/>
            </a:pPr>
            <a:r>
              <a:rPr lang="en-US" sz="2950" dirty="0">
                <a:latin typeface="Franklin Gothic Medium" panose="020B0603020102020204" pitchFamily="34" charset="0"/>
              </a:rPr>
              <a:t>M/s </a:t>
            </a:r>
            <a:r>
              <a:rPr lang="en-US" sz="2950" dirty="0" err="1">
                <a:latin typeface="Franklin Gothic Medium" panose="020B0603020102020204" pitchFamily="34" charset="0"/>
              </a:rPr>
              <a:t>Ecoline</a:t>
            </a:r>
            <a:r>
              <a:rPr lang="en-US" sz="2950" dirty="0">
                <a:latin typeface="Franklin Gothic Medium" panose="020B0603020102020204" pitchFamily="34" charset="0"/>
              </a:rPr>
              <a:t> Exim Limited was established in 2012 by Shri Saurabh Saraogi with financial assistance of Rs. 59 lakh from West Bengal Financial Corporation. The company, operating three production units in Kolkata and Ahmedabad with over 1,000 employees, manufactures eco-friendly bags from organic cotton, jute, recycled cotton, and Juco, serving 30+ countries with 60+ million products annually. Its portfolio includes aprons, pouches, gift bags, drawstring bags, and wine bags. Certified with ISO 9001:2015, ISO 14001:2015, GOTS, Fairtrade, and BSCI, </a:t>
            </a:r>
            <a:r>
              <a:rPr lang="en-US" sz="2950" dirty="0" err="1">
                <a:latin typeface="Franklin Gothic Medium" panose="020B0603020102020204" pitchFamily="34" charset="0"/>
              </a:rPr>
              <a:t>Ecoline</a:t>
            </a:r>
            <a:r>
              <a:rPr lang="en-US" sz="2950" dirty="0">
                <a:latin typeface="Franklin Gothic Medium" panose="020B0603020102020204" pitchFamily="34" charset="0"/>
              </a:rPr>
              <a:t> has received the FIEO Export Excellence Award, EPCH Handicraft Export Award, and 3-Star Export House recognition. Shri Saurabh Saraogi has been honored with the “Best Exporting Unit” award.</a:t>
            </a:r>
          </a:p>
          <a:p>
            <a:pPr marL="0" indent="0" algn="just">
              <a:buNone/>
            </a:pPr>
            <a:endParaRPr lang="en-IN" sz="2950" dirty="0">
              <a:latin typeface="Franklin Gothic Medium" panose="020B0603020102020204" pitchFamily="34" charset="0"/>
            </a:endParaRPr>
          </a:p>
        </p:txBody>
      </p:sp>
    </p:spTree>
    <p:extLst>
      <p:ext uri="{BB962C8B-B14F-4D97-AF65-F5344CB8AC3E}">
        <p14:creationId xmlns:p14="http://schemas.microsoft.com/office/powerpoint/2010/main" val="205408848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3DEB9-C603-E8E3-7EE2-9855FB4167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C65C20-983A-B632-5FE9-F609822B1B34}"/>
              </a:ext>
            </a:extLst>
          </p:cNvPr>
          <p:cNvSpPr>
            <a:spLocks noGrp="1"/>
          </p:cNvSpPr>
          <p:nvPr>
            <p:ph type="title"/>
          </p:nvPr>
        </p:nvSpPr>
        <p:spPr>
          <a:xfrm>
            <a:off x="154379" y="118753"/>
            <a:ext cx="11934702" cy="2006930"/>
          </a:xfrm>
        </p:spPr>
        <p:txBody>
          <a:bodyPr>
            <a:noAutofit/>
          </a:bodyPr>
          <a:lstStyle/>
          <a:p>
            <a:pPr algn="ctr"/>
            <a:r>
              <a:rPr lang="en-US" sz="4800" b="1" dirty="0">
                <a:latin typeface="Franklin Gothic Medium" panose="020B0603020102020204" pitchFamily="34" charset="0"/>
              </a:rPr>
              <a:t>Madhya Pradesh </a:t>
            </a:r>
            <a:r>
              <a:rPr lang="en-US" sz="4800" b="1" cap="none" dirty="0">
                <a:latin typeface="Franklin Gothic Medium" panose="020B0603020102020204" pitchFamily="34" charset="0"/>
              </a:rPr>
              <a:t>Financial Corporation {</a:t>
            </a:r>
            <a:r>
              <a:rPr lang="en-US" sz="4800" b="1" dirty="0">
                <a:latin typeface="Franklin Gothic Medium" panose="020B0603020102020204" pitchFamily="34" charset="0"/>
              </a:rPr>
              <a:t>MP</a:t>
            </a:r>
            <a:r>
              <a:rPr lang="en-US" sz="4800" b="1" cap="none" dirty="0">
                <a:latin typeface="Franklin Gothic Medium" panose="020B0603020102020204" pitchFamily="34" charset="0"/>
              </a:rPr>
              <a:t>FC}, Indore</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GEI Industrial Systems Ltd.</a:t>
            </a:r>
            <a:endParaRPr lang="en-IN" sz="4800" b="1" dirty="0">
              <a:latin typeface="Franklin Gothic Medium" panose="020B0603020102020204" pitchFamily="34" charset="0"/>
            </a:endParaRPr>
          </a:p>
        </p:txBody>
      </p:sp>
      <p:pic>
        <p:nvPicPr>
          <p:cNvPr id="4" name="Content Placeholder 3">
            <a:extLst>
              <a:ext uri="{FF2B5EF4-FFF2-40B4-BE49-F238E27FC236}">
                <a16:creationId xmlns:a16="http://schemas.microsoft.com/office/drawing/2014/main" id="{784A6F12-45DC-46B5-D570-BBECF429403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4046" t="1287" r="3505" b="3509"/>
          <a:stretch>
            <a:fillRect/>
          </a:stretch>
        </p:blipFill>
        <p:spPr>
          <a:xfrm>
            <a:off x="537210" y="2594610"/>
            <a:ext cx="2411730" cy="3120390"/>
          </a:xfrm>
          <a:prstGeom prst="rect">
            <a:avLst/>
          </a:prstGeom>
          <a:ln w="57150" cap="sq" cmpd="tri">
            <a:solidFill>
              <a:srgbClr val="000000"/>
            </a:solidFill>
            <a:prstDash val="solid"/>
            <a:miter lim="800000"/>
          </a:ln>
          <a:effectLst>
            <a:innerShdw blurRad="76200">
              <a:srgbClr val="000000"/>
            </a:innerShdw>
          </a:effectLst>
        </p:spPr>
      </p:pic>
      <p:pic>
        <p:nvPicPr>
          <p:cNvPr id="6" name="Picture 5">
            <a:extLst>
              <a:ext uri="{FF2B5EF4-FFF2-40B4-BE49-F238E27FC236}">
                <a16:creationId xmlns:a16="http://schemas.microsoft.com/office/drawing/2014/main" id="{BE078C72-CD87-43DF-7C14-AF7D879E1A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06691" y="2594610"/>
            <a:ext cx="4114800" cy="3931920"/>
          </a:xfrm>
          <a:prstGeom prst="rect">
            <a:avLst/>
          </a:prstGeom>
          <a:ln w="57150" cap="sq" cmpd="tri">
            <a:solidFill>
              <a:srgbClr val="000000"/>
            </a:solidFill>
            <a:prstDash val="solid"/>
            <a:miter lim="800000"/>
          </a:ln>
          <a:effectLst>
            <a:innerShdw blurRad="76200">
              <a:srgbClr val="000000"/>
            </a:innerShdw>
          </a:effectLst>
        </p:spPr>
      </p:pic>
      <p:pic>
        <p:nvPicPr>
          <p:cNvPr id="9" name="Picture 8">
            <a:extLst>
              <a:ext uri="{FF2B5EF4-FFF2-40B4-BE49-F238E27FC236}">
                <a16:creationId xmlns:a16="http://schemas.microsoft.com/office/drawing/2014/main" id="{08F59BEB-2905-9EB3-3771-C06C70536B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1667" y="2594610"/>
            <a:ext cx="3536373" cy="1771650"/>
          </a:xfrm>
          <a:prstGeom prst="rect">
            <a:avLst/>
          </a:prstGeom>
          <a:ln w="57150" cap="sq" cmpd="tri">
            <a:solidFill>
              <a:srgbClr val="000000"/>
            </a:solidFill>
            <a:prstDash val="solid"/>
            <a:miter lim="800000"/>
          </a:ln>
          <a:effectLst>
            <a:innerShdw blurRad="76200">
              <a:srgbClr val="000000"/>
            </a:innerShdw>
          </a:effectLst>
        </p:spPr>
      </p:pic>
      <p:pic>
        <p:nvPicPr>
          <p:cNvPr id="11" name="Picture 10">
            <a:extLst>
              <a:ext uri="{FF2B5EF4-FFF2-40B4-BE49-F238E27FC236}">
                <a16:creationId xmlns:a16="http://schemas.microsoft.com/office/drawing/2014/main" id="{618A6977-0430-9DD3-710C-DB2DC1590F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41667" y="4835187"/>
            <a:ext cx="3536372" cy="1691343"/>
          </a:xfrm>
          <a:prstGeom prst="rect">
            <a:avLst/>
          </a:prstGeom>
          <a:ln w="57150" cap="sq" cmpd="tri">
            <a:solidFill>
              <a:srgbClr val="000000"/>
            </a:solidFill>
            <a:prstDash val="solid"/>
            <a:miter lim="800000"/>
          </a:ln>
          <a:effectLst>
            <a:innerShdw blurRad="76200">
              <a:srgbClr val="000000"/>
            </a:innerShdw>
          </a:effectLst>
        </p:spPr>
      </p:pic>
      <p:sp>
        <p:nvSpPr>
          <p:cNvPr id="13" name="TextBox 12">
            <a:extLst>
              <a:ext uri="{FF2B5EF4-FFF2-40B4-BE49-F238E27FC236}">
                <a16:creationId xmlns:a16="http://schemas.microsoft.com/office/drawing/2014/main" id="{1008673D-DC2B-47AE-789B-F883FD9AB1E1}"/>
              </a:ext>
            </a:extLst>
          </p:cNvPr>
          <p:cNvSpPr txBox="1"/>
          <p:nvPr/>
        </p:nvSpPr>
        <p:spPr>
          <a:xfrm>
            <a:off x="361949" y="5787509"/>
            <a:ext cx="2742506" cy="430887"/>
          </a:xfrm>
          <a:prstGeom prst="rect">
            <a:avLst/>
          </a:prstGeom>
          <a:noFill/>
        </p:spPr>
        <p:txBody>
          <a:bodyPr wrap="square">
            <a:spAutoFit/>
          </a:bodyPr>
          <a:lstStyle/>
          <a:p>
            <a:pPr algn="ctr"/>
            <a:r>
              <a:rPr lang="en-US" sz="2200" b="1" dirty="0">
                <a:latin typeface="Franklin Gothic Medium" panose="020B0603020102020204" pitchFamily="34" charset="0"/>
              </a:rPr>
              <a:t>Shri C. E. Fernandes</a:t>
            </a:r>
            <a:endParaRPr lang="en-IN" sz="2200" b="1" dirty="0"/>
          </a:p>
        </p:txBody>
      </p:sp>
    </p:spTree>
    <p:extLst>
      <p:ext uri="{BB962C8B-B14F-4D97-AF65-F5344CB8AC3E}">
        <p14:creationId xmlns:p14="http://schemas.microsoft.com/office/powerpoint/2010/main" val="11303096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55720-74DC-53CE-E55C-FAC957CFB1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50BDB-97DA-6735-D8CD-68D45722F790}"/>
              </a:ext>
            </a:extLst>
          </p:cNvPr>
          <p:cNvSpPr>
            <a:spLocks noGrp="1"/>
          </p:cNvSpPr>
          <p:nvPr>
            <p:ph type="title"/>
          </p:nvPr>
        </p:nvSpPr>
        <p:spPr>
          <a:xfrm>
            <a:off x="154379" y="118753"/>
            <a:ext cx="11934702" cy="2006930"/>
          </a:xfrm>
        </p:spPr>
        <p:txBody>
          <a:bodyPr>
            <a:noAutofit/>
          </a:bodyPr>
          <a:lstStyle/>
          <a:p>
            <a:pPr algn="ctr"/>
            <a:r>
              <a:rPr lang="en-US" sz="4800" b="1" dirty="0">
                <a:latin typeface="Franklin Gothic Medium" panose="020B0603020102020204" pitchFamily="34" charset="0"/>
              </a:rPr>
              <a:t>Madhya Pradesh </a:t>
            </a:r>
            <a:r>
              <a:rPr lang="en-US" sz="4800" b="1" cap="none" dirty="0">
                <a:latin typeface="Franklin Gothic Medium" panose="020B0603020102020204" pitchFamily="34" charset="0"/>
              </a:rPr>
              <a:t>Financial Corporation {</a:t>
            </a:r>
            <a:r>
              <a:rPr lang="en-US" sz="4800" b="1" dirty="0">
                <a:latin typeface="Franklin Gothic Medium" panose="020B0603020102020204" pitchFamily="34" charset="0"/>
              </a:rPr>
              <a:t>MP</a:t>
            </a:r>
            <a:r>
              <a:rPr lang="en-US" sz="4800" b="1" cap="none" dirty="0">
                <a:latin typeface="Franklin Gothic Medium" panose="020B0603020102020204" pitchFamily="34" charset="0"/>
              </a:rPr>
              <a:t>FC}, Indore</a:t>
            </a:r>
            <a:br>
              <a:rPr lang="en-US" sz="4800" b="1" cap="none" dirty="0">
                <a:latin typeface="Franklin Gothic Medium" panose="020B0603020102020204" pitchFamily="34" charset="0"/>
              </a:rPr>
            </a:br>
            <a:r>
              <a:rPr lang="en-US" sz="1600" b="1" cap="none" dirty="0">
                <a:latin typeface="Franklin Gothic Medium" panose="020B0603020102020204" pitchFamily="34" charset="0"/>
              </a:rPr>
              <a:t>    </a:t>
            </a:r>
            <a:br>
              <a:rPr lang="en-US" sz="4800" b="1" cap="none" dirty="0">
                <a:latin typeface="Franklin Gothic Medium" panose="020B0603020102020204" pitchFamily="34" charset="0"/>
              </a:rPr>
            </a:br>
            <a:r>
              <a:rPr lang="en-US" sz="4800" b="1" cap="none" dirty="0">
                <a:latin typeface="Franklin Gothic Medium" panose="020B0603020102020204" pitchFamily="34" charset="0"/>
              </a:rPr>
              <a:t>M/</a:t>
            </a:r>
            <a:r>
              <a:rPr lang="en-US" sz="4800" b="1" dirty="0">
                <a:latin typeface="Franklin Gothic Medium" panose="020B0603020102020204" pitchFamily="34" charset="0"/>
              </a:rPr>
              <a:t>s GEI Industrial Systems Ltd.</a:t>
            </a:r>
            <a:endParaRPr lang="en-IN" sz="4800" b="1" dirty="0">
              <a:latin typeface="Franklin Gothic Medium" panose="020B0603020102020204" pitchFamily="34" charset="0"/>
            </a:endParaRPr>
          </a:p>
        </p:txBody>
      </p:sp>
      <p:sp>
        <p:nvSpPr>
          <p:cNvPr id="7" name="Content Placeholder 6">
            <a:extLst>
              <a:ext uri="{FF2B5EF4-FFF2-40B4-BE49-F238E27FC236}">
                <a16:creationId xmlns:a16="http://schemas.microsoft.com/office/drawing/2014/main" id="{33277FB3-0618-6721-8576-EEC741260FB3}"/>
              </a:ext>
            </a:extLst>
          </p:cNvPr>
          <p:cNvSpPr>
            <a:spLocks noGrp="1"/>
          </p:cNvSpPr>
          <p:nvPr>
            <p:ph idx="1"/>
          </p:nvPr>
        </p:nvSpPr>
        <p:spPr>
          <a:xfrm>
            <a:off x="154380" y="2307898"/>
            <a:ext cx="11910950" cy="4550101"/>
          </a:xfrm>
        </p:spPr>
        <p:txBody>
          <a:bodyPr>
            <a:noAutofit/>
          </a:bodyPr>
          <a:lstStyle/>
          <a:p>
            <a:pPr marL="0" indent="0" algn="just">
              <a:buNone/>
            </a:pPr>
            <a:endParaRPr lang="en-US" sz="3200" dirty="0">
              <a:latin typeface="Franklin Gothic Medium" panose="020B0603020102020204" pitchFamily="34" charset="0"/>
            </a:endParaRPr>
          </a:p>
          <a:p>
            <a:pPr marL="0" indent="0" algn="just">
              <a:buNone/>
            </a:pPr>
            <a:r>
              <a:rPr lang="en-US" sz="3200" dirty="0">
                <a:latin typeface="Franklin Gothic Medium" panose="020B0603020102020204" pitchFamily="34" charset="0"/>
              </a:rPr>
              <a:t>M/s GEI Industrial Systems Ltd., founded in 1970 by Shri C. E. Fernandes in Bhopal, specializes in air-cooled heat exchangers and steam condensers for the oil, gas, petrochemical, and power sectors. The company is ISO 9001:2000 and ASME “U” &amp; “R” certified and employs around 700 professionals and serves markets across India and abroad. Recognized as an “Export House” and partnered with </a:t>
            </a:r>
            <a:r>
              <a:rPr lang="en-US" sz="3200" dirty="0" err="1">
                <a:latin typeface="Franklin Gothic Medium" panose="020B0603020102020204" pitchFamily="34" charset="0"/>
              </a:rPr>
              <a:t>Innospin</a:t>
            </a:r>
            <a:r>
              <a:rPr lang="en-US" sz="3200" dirty="0">
                <a:latin typeface="Franklin Gothic Medium" panose="020B0603020102020204" pitchFamily="34" charset="0"/>
              </a:rPr>
              <a:t>, Switzerland, GEI is known for its innovation, quality, and end-to-end engineering solutions.</a:t>
            </a:r>
            <a:endParaRPr lang="en-IN" sz="3200" dirty="0">
              <a:latin typeface="Franklin Gothic Medium" panose="020B0603020102020204" pitchFamily="34" charset="0"/>
            </a:endParaRPr>
          </a:p>
        </p:txBody>
      </p:sp>
    </p:spTree>
    <p:extLst>
      <p:ext uri="{BB962C8B-B14F-4D97-AF65-F5344CB8AC3E}">
        <p14:creationId xmlns:p14="http://schemas.microsoft.com/office/powerpoint/2010/main" val="106509146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325A5-EFDA-CA73-85F8-94B8900603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17097-5613-6127-8C87-FDA6D3A6CC5C}"/>
              </a:ext>
            </a:extLst>
          </p:cNvPr>
          <p:cNvSpPr>
            <a:spLocks noGrp="1"/>
          </p:cNvSpPr>
          <p:nvPr>
            <p:ph type="title"/>
          </p:nvPr>
        </p:nvSpPr>
        <p:spPr>
          <a:xfrm>
            <a:off x="154379" y="118753"/>
            <a:ext cx="11934702" cy="2006930"/>
          </a:xfrm>
        </p:spPr>
        <p:txBody>
          <a:bodyPr>
            <a:noAutofit/>
          </a:bodyPr>
          <a:lstStyle/>
          <a:p>
            <a:pPr algn="ctr"/>
            <a:r>
              <a:rPr lang="en-US" sz="6000" b="1" dirty="0">
                <a:latin typeface="Franklin Gothic Medium" panose="020B0603020102020204" pitchFamily="34" charset="0"/>
              </a:rPr>
              <a:t>Award for ‘Outstanding SIIDCs’</a:t>
            </a:r>
            <a:br>
              <a:rPr lang="en-US" sz="6000" b="1" dirty="0">
                <a:latin typeface="Franklin Gothic Medium" panose="020B0603020102020204" pitchFamily="34" charset="0"/>
              </a:rPr>
            </a:br>
            <a:r>
              <a:rPr lang="en-US" sz="4800" b="1" dirty="0">
                <a:latin typeface="Franklin Gothic Medium" pitchFamily="34" charset="0"/>
              </a:rPr>
              <a:t>Arunachal Pradesh Industrial Development &amp; Financial Corporation {APIDFC}, Itanagar</a:t>
            </a:r>
            <a:endParaRPr lang="en-US" sz="4800" dirty="0"/>
          </a:p>
        </p:txBody>
      </p:sp>
      <p:pic>
        <p:nvPicPr>
          <p:cNvPr id="4" name="Content Placeholder 3">
            <a:extLst>
              <a:ext uri="{FF2B5EF4-FFF2-40B4-BE49-F238E27FC236}">
                <a16:creationId xmlns:a16="http://schemas.microsoft.com/office/drawing/2014/main" id="{080456EB-FCF3-AC2A-D4D0-4224C535165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2000" y="2456205"/>
            <a:ext cx="2467124" cy="3108576"/>
          </a:xfrm>
          <a:prstGeom prst="rect">
            <a:avLst/>
          </a:prstGeom>
          <a:ln w="57150" cap="sq" cmpd="thickThin">
            <a:solidFill>
              <a:srgbClr val="000000"/>
            </a:solidFill>
            <a:prstDash val="solid"/>
            <a:miter lim="800000"/>
          </a:ln>
          <a:effectLst>
            <a:innerShdw blurRad="76200">
              <a:srgbClr val="000000"/>
            </a:innerShdw>
          </a:effectLst>
        </p:spPr>
      </p:pic>
      <p:pic>
        <p:nvPicPr>
          <p:cNvPr id="5" name="Picture 4">
            <a:extLst>
              <a:ext uri="{FF2B5EF4-FFF2-40B4-BE49-F238E27FC236}">
                <a16:creationId xmlns:a16="http://schemas.microsoft.com/office/drawing/2014/main" id="{39B5ED4E-8741-07E6-C779-FDCCCF2A84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9475" y="2456205"/>
            <a:ext cx="7885215" cy="4110850"/>
          </a:xfrm>
          <a:prstGeom prst="rect">
            <a:avLst/>
          </a:prstGeom>
          <a:ln w="57150" cap="sq" cmpd="thickThin">
            <a:solidFill>
              <a:srgbClr val="000000"/>
            </a:solidFill>
            <a:prstDash val="solid"/>
            <a:miter lim="800000"/>
          </a:ln>
          <a:effectLst>
            <a:innerShdw blurRad="76200">
              <a:srgbClr val="000000"/>
            </a:innerShdw>
          </a:effectLst>
        </p:spPr>
      </p:pic>
      <p:sp>
        <p:nvSpPr>
          <p:cNvPr id="6" name="TextBox 5">
            <a:extLst>
              <a:ext uri="{FF2B5EF4-FFF2-40B4-BE49-F238E27FC236}">
                <a16:creationId xmlns:a16="http://schemas.microsoft.com/office/drawing/2014/main" id="{955FD94B-7853-437E-13D1-88E2EB81C558}"/>
              </a:ext>
            </a:extLst>
          </p:cNvPr>
          <p:cNvSpPr txBox="1"/>
          <p:nvPr/>
        </p:nvSpPr>
        <p:spPr>
          <a:xfrm>
            <a:off x="411999" y="5557652"/>
            <a:ext cx="2556831" cy="769441"/>
          </a:xfrm>
          <a:prstGeom prst="rect">
            <a:avLst/>
          </a:prstGeom>
          <a:noFill/>
        </p:spPr>
        <p:txBody>
          <a:bodyPr wrap="square" rtlCol="0">
            <a:spAutoFit/>
          </a:bodyPr>
          <a:lstStyle/>
          <a:p>
            <a:pPr algn="ctr"/>
            <a:r>
              <a:rPr lang="en-US" sz="2200" b="1" dirty="0">
                <a:latin typeface="Franklin Gothic Medium" panose="020B0603020102020204" pitchFamily="34" charset="0"/>
              </a:rPr>
              <a:t>Shri Nani </a:t>
            </a:r>
            <a:r>
              <a:rPr lang="en-US" sz="2200" b="1" dirty="0" err="1">
                <a:latin typeface="Franklin Gothic Medium" panose="020B0603020102020204" pitchFamily="34" charset="0"/>
              </a:rPr>
              <a:t>Lajie</a:t>
            </a:r>
            <a:endParaRPr lang="en-US" sz="2200" b="1" dirty="0">
              <a:latin typeface="Franklin Gothic Medium" panose="020B0603020102020204" pitchFamily="34" charset="0"/>
            </a:endParaRPr>
          </a:p>
          <a:p>
            <a:pPr algn="ctr"/>
            <a:r>
              <a:rPr lang="en-US" sz="2200" b="1" dirty="0">
                <a:latin typeface="Franklin Gothic Medium" panose="020B0603020102020204" pitchFamily="34" charset="0"/>
              </a:rPr>
              <a:t>Chairman, APIDFC </a:t>
            </a:r>
            <a:endParaRPr lang="en-IN" sz="2200" b="1" dirty="0">
              <a:latin typeface="Franklin Gothic Medium" panose="020B0603020102020204" pitchFamily="34" charset="0"/>
            </a:endParaRPr>
          </a:p>
        </p:txBody>
      </p:sp>
    </p:spTree>
    <p:extLst>
      <p:ext uri="{BB962C8B-B14F-4D97-AF65-F5344CB8AC3E}">
        <p14:creationId xmlns:p14="http://schemas.microsoft.com/office/powerpoint/2010/main" val="414982306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BF290-F123-A3C9-2221-E7387C0FCD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27DC35-4665-3FCC-FFE3-BF88B727FCF3}"/>
              </a:ext>
            </a:extLst>
          </p:cNvPr>
          <p:cNvSpPr>
            <a:spLocks noGrp="1"/>
          </p:cNvSpPr>
          <p:nvPr>
            <p:ph type="title"/>
          </p:nvPr>
        </p:nvSpPr>
        <p:spPr>
          <a:xfrm>
            <a:off x="154379" y="118753"/>
            <a:ext cx="11934702" cy="2006930"/>
          </a:xfrm>
        </p:spPr>
        <p:txBody>
          <a:bodyPr>
            <a:noAutofit/>
          </a:bodyPr>
          <a:lstStyle/>
          <a:p>
            <a:pPr algn="ctr"/>
            <a:r>
              <a:rPr lang="en-US" sz="4800" b="1" dirty="0">
                <a:latin typeface="Franklin Gothic Medium" pitchFamily="34" charset="0"/>
              </a:rPr>
              <a:t>Arunachal Pradesh Industrial Development &amp; Financial Corporation {APIDFC}, Itanagar</a:t>
            </a:r>
            <a:endParaRPr lang="en-US" sz="4800" dirty="0"/>
          </a:p>
        </p:txBody>
      </p:sp>
      <p:sp>
        <p:nvSpPr>
          <p:cNvPr id="7" name="Content Placeholder 6">
            <a:extLst>
              <a:ext uri="{FF2B5EF4-FFF2-40B4-BE49-F238E27FC236}">
                <a16:creationId xmlns:a16="http://schemas.microsoft.com/office/drawing/2014/main" id="{7B34BA6A-76A6-424F-C1A5-C78543598500}"/>
              </a:ext>
            </a:extLst>
          </p:cNvPr>
          <p:cNvSpPr>
            <a:spLocks noGrp="1"/>
          </p:cNvSpPr>
          <p:nvPr>
            <p:ph idx="1"/>
          </p:nvPr>
        </p:nvSpPr>
        <p:spPr>
          <a:xfrm>
            <a:off x="154380" y="1971304"/>
            <a:ext cx="11910950" cy="4886695"/>
          </a:xfrm>
        </p:spPr>
        <p:txBody>
          <a:bodyPr>
            <a:noAutofit/>
          </a:bodyPr>
          <a:lstStyle/>
          <a:p>
            <a:pPr marL="0" indent="0" algn="just">
              <a:lnSpc>
                <a:spcPct val="100000"/>
              </a:lnSpc>
              <a:spcBef>
                <a:spcPts val="0"/>
              </a:spcBef>
              <a:buNone/>
            </a:pPr>
            <a:r>
              <a:rPr lang="en-US" sz="2400" b="1" dirty="0">
                <a:latin typeface="Franklin Gothic Book" panose="020B0503020102020204" pitchFamily="34" charset="0"/>
              </a:rPr>
              <a:t>The Arunachal Pradesh Industrial Development &amp; Financial Corporation (APIDFC) serves as the nodal agency driving the State’s industrial and infrastructure transformation. It plays a pivotal role in promoting investments, fostering entrepreneurship, and ensuring balanced regional development. Through its strategic initiatives, APIDFC aims to harness the State’s vast natural and human resource potential while aligning with India’s broader vision of sustainable industrial growth and economic progress.</a:t>
            </a:r>
          </a:p>
          <a:p>
            <a:pPr marL="0" indent="0" algn="just">
              <a:lnSpc>
                <a:spcPct val="100000"/>
              </a:lnSpc>
              <a:spcBef>
                <a:spcPts val="0"/>
              </a:spcBef>
              <a:buNone/>
            </a:pPr>
            <a:endParaRPr lang="en-US" sz="2400" b="1" dirty="0">
              <a:latin typeface="Franklin Gothic Book" panose="020B0503020102020204" pitchFamily="34" charset="0"/>
            </a:endParaRPr>
          </a:p>
          <a:p>
            <a:pPr marL="0" indent="0" algn="just">
              <a:lnSpc>
                <a:spcPct val="100000"/>
              </a:lnSpc>
              <a:spcBef>
                <a:spcPts val="0"/>
              </a:spcBef>
              <a:buNone/>
            </a:pPr>
            <a:r>
              <a:rPr lang="en-US" sz="2400" b="1" dirty="0">
                <a:latin typeface="Franklin Gothic Book" panose="020B0503020102020204" pitchFamily="34" charset="0"/>
              </a:rPr>
              <a:t>One of APIDFC’s major contributions lies in the establishment of industrial estates, growth </a:t>
            </a:r>
            <a:r>
              <a:rPr lang="en-US" sz="2400" b="1" dirty="0" err="1">
                <a:latin typeface="Franklin Gothic Book" panose="020B0503020102020204" pitchFamily="34" charset="0"/>
              </a:rPr>
              <a:t>centres</a:t>
            </a:r>
            <a:r>
              <a:rPr lang="en-US" sz="2400" b="1" dirty="0">
                <a:latin typeface="Franklin Gothic Book" panose="020B0503020102020204" pitchFamily="34" charset="0"/>
              </a:rPr>
              <a:t>, and sector-specific parks that cater to industries such as food processing, bamboo-based products, textiles, and handicrafts. To encourage micro, small, and medium enterprises (MSMEs) and startups, the Corporation has developed flatted factory complexes and ready-to-use industrial sheds, thereby lowering entry barriers and facilitating quicker project implementation.</a:t>
            </a:r>
          </a:p>
          <a:p>
            <a:pPr marL="0" indent="0" algn="just">
              <a:lnSpc>
                <a:spcPct val="100000"/>
              </a:lnSpc>
              <a:spcBef>
                <a:spcPts val="0"/>
              </a:spcBef>
              <a:buNone/>
            </a:pPr>
            <a:endParaRPr lang="en-US" sz="2400" b="1" dirty="0">
              <a:latin typeface="Franklin Gothic Book" panose="020B0503020102020204" pitchFamily="34" charset="0"/>
            </a:endParaRPr>
          </a:p>
          <a:p>
            <a:pPr marL="0" indent="0" algn="just">
              <a:lnSpc>
                <a:spcPct val="100000"/>
              </a:lnSpc>
              <a:spcBef>
                <a:spcPts val="0"/>
              </a:spcBef>
              <a:buNone/>
            </a:pPr>
            <a:endParaRPr lang="en-US" sz="1600" b="1" dirty="0">
              <a:latin typeface="Franklin Gothic Book" panose="020B0503020102020204" pitchFamily="34" charset="0"/>
            </a:endParaRPr>
          </a:p>
        </p:txBody>
      </p:sp>
    </p:spTree>
    <p:extLst>
      <p:ext uri="{BB962C8B-B14F-4D97-AF65-F5344CB8AC3E}">
        <p14:creationId xmlns:p14="http://schemas.microsoft.com/office/powerpoint/2010/main" val="161141170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8C5D0-B6B8-6037-644A-8AEF5B91B9E9}"/>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8E35B0B-64C0-3893-492B-295E17D565BD}"/>
              </a:ext>
            </a:extLst>
          </p:cNvPr>
          <p:cNvSpPr>
            <a:spLocks noGrp="1"/>
          </p:cNvSpPr>
          <p:nvPr>
            <p:ph idx="1"/>
          </p:nvPr>
        </p:nvSpPr>
        <p:spPr>
          <a:xfrm>
            <a:off x="154380" y="0"/>
            <a:ext cx="11910950" cy="6857999"/>
          </a:xfrm>
        </p:spPr>
        <p:txBody>
          <a:bodyPr>
            <a:noAutofit/>
          </a:bodyPr>
          <a:lstStyle/>
          <a:p>
            <a:pPr marL="0" indent="0" algn="ctr">
              <a:lnSpc>
                <a:spcPct val="100000"/>
              </a:lnSpc>
              <a:spcBef>
                <a:spcPts val="0"/>
              </a:spcBef>
              <a:buNone/>
            </a:pPr>
            <a:r>
              <a:rPr lang="en-US" sz="2400" b="1" dirty="0">
                <a:latin typeface="Franklin Gothic Medium" pitchFamily="34" charset="0"/>
              </a:rPr>
              <a:t>::  2  ::</a:t>
            </a:r>
          </a:p>
          <a:p>
            <a:pPr marL="0" indent="0" algn="ctr">
              <a:lnSpc>
                <a:spcPct val="100000"/>
              </a:lnSpc>
              <a:spcBef>
                <a:spcPts val="0"/>
              </a:spcBef>
              <a:buNone/>
            </a:pPr>
            <a:endParaRPr lang="en-US" sz="1200" b="1" dirty="0">
              <a:latin typeface="Franklin Gothic Book" panose="020B0503020102020204" pitchFamily="34" charset="0"/>
            </a:endParaRPr>
          </a:p>
          <a:p>
            <a:pPr marL="0" indent="0" algn="just">
              <a:lnSpc>
                <a:spcPct val="100000"/>
              </a:lnSpc>
              <a:spcBef>
                <a:spcPts val="0"/>
              </a:spcBef>
              <a:buNone/>
            </a:pPr>
            <a:r>
              <a:rPr lang="en-US" sz="2400" b="1" dirty="0">
                <a:latin typeface="Franklin Gothic Book" panose="020B0503020102020204" pitchFamily="34" charset="0"/>
              </a:rPr>
              <a:t>A strong emphasis has been placed on connectivity and infrastructure. APIDFC ensures that industrial hubs are equipped with modern road networks, uninterrupted power supply, adequate water facilities, and robust digital connectivity. By promoting multi-modal transport linkages through highways, railways, and ports via Assam, it has significantly enhanced market access for industries based in Arunachal Pradesh.</a:t>
            </a:r>
          </a:p>
          <a:p>
            <a:pPr marL="0" indent="0" algn="just">
              <a:lnSpc>
                <a:spcPct val="100000"/>
              </a:lnSpc>
              <a:spcBef>
                <a:spcPts val="0"/>
              </a:spcBef>
              <a:buNone/>
            </a:pPr>
            <a:endParaRPr lang="en-US" sz="2400" b="1" dirty="0">
              <a:latin typeface="Franklin Gothic Book" panose="020B0503020102020204" pitchFamily="34" charset="0"/>
            </a:endParaRPr>
          </a:p>
          <a:p>
            <a:pPr marL="0" indent="0" algn="just">
              <a:lnSpc>
                <a:spcPct val="100000"/>
              </a:lnSpc>
              <a:spcBef>
                <a:spcPts val="0"/>
              </a:spcBef>
              <a:buNone/>
            </a:pPr>
            <a:r>
              <a:rPr lang="en-US" sz="2400" b="1" dirty="0">
                <a:latin typeface="Franklin Gothic Book" panose="020B0503020102020204" pitchFamily="34" charset="0"/>
              </a:rPr>
              <a:t>In keeping with the State’s environmental sensitivities, APIDFC has also championed sustainable development. The Corporation promotes green, energy-efficient projects and eco-friendly industrial infrastructure. Initiatives such as food processing parks and bamboo clusters not only utilize locally available resources but also generate livelihood opportunities for farmers, artisans, and rural communities.</a:t>
            </a:r>
          </a:p>
          <a:p>
            <a:pPr marL="0" indent="0" algn="just">
              <a:lnSpc>
                <a:spcPct val="100000"/>
              </a:lnSpc>
              <a:spcBef>
                <a:spcPts val="0"/>
              </a:spcBef>
              <a:buNone/>
            </a:pPr>
            <a:endParaRPr lang="en-US" sz="2400" b="1" dirty="0">
              <a:latin typeface="Franklin Gothic Book" panose="020B0503020102020204" pitchFamily="34" charset="0"/>
            </a:endParaRPr>
          </a:p>
          <a:p>
            <a:pPr marL="0" indent="0" algn="just">
              <a:lnSpc>
                <a:spcPct val="100000"/>
              </a:lnSpc>
              <a:spcBef>
                <a:spcPts val="0"/>
              </a:spcBef>
              <a:buNone/>
            </a:pPr>
            <a:r>
              <a:rPr lang="en-US" sz="2400" b="1" dirty="0">
                <a:latin typeface="Franklin Gothic Book" panose="020B0503020102020204" pitchFamily="34" charset="0"/>
              </a:rPr>
              <a:t>By setting up industrial hubs across multiple districts, APIDFC has been instrumental in promoting balanced regional growth, reducing economic disparities, and creating a conducive environment for investment and innovation. Its efforts continue to strengthen Arunachal Pradesh’s position as an emerging industrial destination in the North Eastern region of India.</a:t>
            </a:r>
          </a:p>
          <a:p>
            <a:pPr marL="0" indent="0" algn="just">
              <a:lnSpc>
                <a:spcPct val="100000"/>
              </a:lnSpc>
              <a:spcBef>
                <a:spcPts val="0"/>
              </a:spcBef>
              <a:buNone/>
            </a:pPr>
            <a:endParaRPr lang="en-US" sz="2400" b="1" dirty="0">
              <a:latin typeface="Franklin Gothic Book" panose="020B0503020102020204" pitchFamily="34" charset="0"/>
            </a:endParaRPr>
          </a:p>
          <a:p>
            <a:pPr marL="0" indent="0" algn="just">
              <a:lnSpc>
                <a:spcPct val="100000"/>
              </a:lnSpc>
              <a:spcBef>
                <a:spcPts val="0"/>
              </a:spcBef>
              <a:buNone/>
            </a:pPr>
            <a:endParaRPr lang="en-US" sz="1600" b="1" dirty="0">
              <a:latin typeface="Franklin Gothic Book" panose="020B0503020102020204" pitchFamily="34" charset="0"/>
            </a:endParaRPr>
          </a:p>
        </p:txBody>
      </p:sp>
    </p:spTree>
    <p:extLst>
      <p:ext uri="{BB962C8B-B14F-4D97-AF65-F5344CB8AC3E}">
        <p14:creationId xmlns:p14="http://schemas.microsoft.com/office/powerpoint/2010/main" val="104894282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09C88-EDBF-B1E9-B396-0024DAD7DCE0}"/>
            </a:ext>
          </a:extLst>
        </p:cNvPr>
        <p:cNvGrpSpPr/>
        <p:nvPr/>
      </p:nvGrpSpPr>
      <p:grpSpPr>
        <a:xfrm>
          <a:off x="0" y="0"/>
          <a:ext cx="0" cy="0"/>
          <a:chOff x="0" y="0"/>
          <a:chExt cx="0" cy="0"/>
        </a:xfrm>
      </p:grpSpPr>
      <p:pic>
        <p:nvPicPr>
          <p:cNvPr id="5" name="Picture 4" descr="APSFC Logo">
            <a:extLst>
              <a:ext uri="{FF2B5EF4-FFF2-40B4-BE49-F238E27FC236}">
                <a16:creationId xmlns:a16="http://schemas.microsoft.com/office/drawing/2014/main" id="{013C5769-BB9A-A189-D39A-64595A583C68}"/>
              </a:ext>
            </a:extLst>
          </p:cNvPr>
          <p:cNvPicPr>
            <a:picLocks noChangeAspect="1"/>
          </p:cNvPicPr>
          <p:nvPr/>
        </p:nvPicPr>
        <p:blipFill rotWithShape="1">
          <a:blip r:embed="rId2">
            <a:extLst>
              <a:ext uri="{28A0092B-C50C-407E-A947-70E740481C1C}">
                <a14:useLocalDpi xmlns:a14="http://schemas.microsoft.com/office/drawing/2010/main" val="0"/>
              </a:ext>
            </a:extLst>
          </a:blip>
          <a:srcRect t="18697" r="84989" b="11178"/>
          <a:stretch>
            <a:fillRect/>
          </a:stretch>
        </p:blipFill>
        <p:spPr bwMode="auto">
          <a:xfrm>
            <a:off x="177925" y="154348"/>
            <a:ext cx="2096352" cy="2127090"/>
          </a:xfrm>
          <a:prstGeom prst="rect">
            <a:avLst/>
          </a:prstGeom>
          <a:noFill/>
          <a:ln>
            <a:noFill/>
          </a:ln>
          <a:extLst>
            <a:ext uri="{53640926-AAD7-44D8-BBD7-CCE9431645EC}">
              <a14:shadowObscured xmlns:a14="http://schemas.microsoft.com/office/drawing/2010/main"/>
            </a:ext>
          </a:extLst>
        </p:spPr>
      </p:pic>
      <p:pic>
        <p:nvPicPr>
          <p:cNvPr id="6" name="Picture 5">
            <a:extLst>
              <a:ext uri="{FF2B5EF4-FFF2-40B4-BE49-F238E27FC236}">
                <a16:creationId xmlns:a16="http://schemas.microsoft.com/office/drawing/2014/main" id="{8D63EA98-CD72-5A2A-91E9-FA4A244E8620}"/>
              </a:ext>
            </a:extLst>
          </p:cNvPr>
          <p:cNvPicPr>
            <a:picLocks noChangeAspect="1"/>
          </p:cNvPicPr>
          <p:nvPr/>
        </p:nvPicPr>
        <p:blipFill>
          <a:blip r:embed="rId3" cstate="print">
            <a:extLst>
              <a:ext uri="{28A0092B-C50C-407E-A947-70E740481C1C}">
                <a14:useLocalDpi xmlns:a14="http://schemas.microsoft.com/office/drawing/2010/main" val="0"/>
              </a:ext>
            </a:extLst>
          </a:blip>
          <a:srcRect l="10965" t="3954" r="7584" b="6061"/>
          <a:stretch>
            <a:fillRect/>
          </a:stretch>
        </p:blipFill>
        <p:spPr>
          <a:xfrm>
            <a:off x="9859108" y="54591"/>
            <a:ext cx="2332892" cy="1981813"/>
          </a:xfrm>
          <a:prstGeom prst="rect">
            <a:avLst/>
          </a:prstGeom>
        </p:spPr>
      </p:pic>
      <p:pic>
        <p:nvPicPr>
          <p:cNvPr id="7" name="Picture 6">
            <a:extLst>
              <a:ext uri="{FF2B5EF4-FFF2-40B4-BE49-F238E27FC236}">
                <a16:creationId xmlns:a16="http://schemas.microsoft.com/office/drawing/2014/main" id="{E61686F1-1BC6-C683-7F55-475F9D2EFD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44336" y="0"/>
            <a:ext cx="7414771" cy="6858000"/>
          </a:xfrm>
          <a:prstGeom prst="rect">
            <a:avLst/>
          </a:prstGeom>
        </p:spPr>
      </p:pic>
      <p:sp>
        <p:nvSpPr>
          <p:cNvPr id="10" name="TextBox 9">
            <a:extLst>
              <a:ext uri="{FF2B5EF4-FFF2-40B4-BE49-F238E27FC236}">
                <a16:creationId xmlns:a16="http://schemas.microsoft.com/office/drawing/2014/main" id="{05D37A8D-69B2-61EE-5E68-88B913DEE2F5}"/>
              </a:ext>
            </a:extLst>
          </p:cNvPr>
          <p:cNvSpPr txBox="1"/>
          <p:nvPr/>
        </p:nvSpPr>
        <p:spPr>
          <a:xfrm>
            <a:off x="2444335" y="-1"/>
            <a:ext cx="7414771" cy="4062651"/>
          </a:xfrm>
          <a:prstGeom prst="rect">
            <a:avLst/>
          </a:prstGeom>
          <a:noFill/>
        </p:spPr>
        <p:txBody>
          <a:bodyPr wrap="square">
            <a:spAutoFit/>
          </a:bodyPr>
          <a:lstStyle/>
          <a:p>
            <a:pPr algn="ctr"/>
            <a:r>
              <a:rPr lang="en-US" sz="5400" dirty="0">
                <a:solidFill>
                  <a:srgbClr val="B88C00"/>
                </a:solidFill>
                <a:latin typeface="Franklin Gothic Medium" panose="020B0603020102020204" pitchFamily="34" charset="0"/>
              </a:rPr>
              <a:t>THANK YOU </a:t>
            </a:r>
          </a:p>
          <a:p>
            <a:pPr algn="ctr"/>
            <a:r>
              <a:rPr lang="en-US" sz="3200" dirty="0">
                <a:solidFill>
                  <a:srgbClr val="FF0000"/>
                </a:solidFill>
                <a:latin typeface="Franklin Gothic Medium" panose="020B0603020102020204" pitchFamily="34" charset="0"/>
              </a:rPr>
              <a:t>for gracing this celebration of excellence and innovation, as we proudly commemorate </a:t>
            </a:r>
          </a:p>
          <a:p>
            <a:pPr algn="ctr"/>
            <a:r>
              <a:rPr lang="en-US" sz="5400" dirty="0">
                <a:solidFill>
                  <a:srgbClr val="B88C00"/>
                </a:solidFill>
                <a:latin typeface="Franklin Gothic Medium" panose="020B0603020102020204" pitchFamily="34" charset="0"/>
              </a:rPr>
              <a:t>GOLDEN JUBILEE MILESTONE </a:t>
            </a:r>
            <a:endParaRPr lang="en-IN" sz="5400" dirty="0">
              <a:solidFill>
                <a:srgbClr val="B88C00"/>
              </a:solidFill>
              <a:latin typeface="Franklin Gothic Medium" panose="020B0603020102020204" pitchFamily="34" charset="0"/>
            </a:endParaRPr>
          </a:p>
        </p:txBody>
      </p:sp>
    </p:spTree>
    <p:extLst>
      <p:ext uri="{BB962C8B-B14F-4D97-AF65-F5344CB8AC3E}">
        <p14:creationId xmlns:p14="http://schemas.microsoft.com/office/powerpoint/2010/main" val="1987257443"/>
      </p:ext>
    </p:extLst>
  </p:cSld>
  <p:clrMapOvr>
    <a:masterClrMapping/>
  </p:clrMapOvr>
  <mc:AlternateContent xmlns:mc="http://schemas.openxmlformats.org/markup-compatibility/2006" xmlns:p14="http://schemas.microsoft.com/office/powerpoint/2010/main">
    <mc:Choice Requires="p14">
      <p:transition spd="slow" p14:dur="2500" advClick="0" advTm="4000">
        <p:checker/>
      </p:transition>
    </mc:Choice>
    <mc:Fallback xmlns="">
      <p:transition spd="slow" advClick="0" advTm="4000">
        <p:checker/>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3649</TotalTime>
  <Words>9124</Words>
  <Application>Microsoft Office PowerPoint</Application>
  <PresentationFormat>Widescreen</PresentationFormat>
  <Paragraphs>277</Paragraphs>
  <Slides>116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116</vt:i4>
      </vt:variant>
    </vt:vector>
  </HeadingPairs>
  <TitlesOfParts>
    <vt:vector size="123" baseType="lpstr">
      <vt:lpstr>Arial</vt:lpstr>
      <vt:lpstr>Bookman Old Style</vt:lpstr>
      <vt:lpstr>Calibri</vt:lpstr>
      <vt:lpstr>Calibri Light</vt:lpstr>
      <vt:lpstr>Franklin Gothic Book</vt:lpstr>
      <vt:lpstr>Franklin Gothic Medium</vt:lpstr>
      <vt:lpstr>Office Theme</vt:lpstr>
      <vt:lpstr>PowerPoint Presentation</vt:lpstr>
      <vt:lpstr>      APSFC in collaboration with COSIDICI  presents Golden Jubilee Milestone National Award Function 2025 for “Outstanding Entrepreneurs” Funded By State Level Financial Institutions     On December 05, 2025 (Friday) at 6:00 p.m.  Vishakhapatnam { Andhra Pradesh }</vt:lpstr>
      <vt:lpstr>Assam Financial Corporation {AFC}, Guwahati        M/s Sting Dance Academy</vt:lpstr>
      <vt:lpstr>Assam Financial Corporation {AFC}, Guwahati      M/s Sting Dance Academy</vt:lpstr>
      <vt:lpstr>Assam Financial Corporation {AFC}, Guwahati      M/S Jojok Flex Printing</vt:lpstr>
      <vt:lpstr>Assam Financial Corporation {AFC}, Guwahati         M/s Jojok Flex Printing</vt:lpstr>
      <vt:lpstr>Assam Financial Corporation {AFC}, Guwahati     M/s Hotel Tashi</vt:lpstr>
      <vt:lpstr>Assam Financial Corporation {AFC}, Guwahati       M/s Hotel Tashi</vt:lpstr>
      <vt:lpstr>Assam Financial Corporation {AFC}, Guwahati       M/s Madhumita Market Complex</vt:lpstr>
      <vt:lpstr>Assam Financial Corporation {AFC}, Guwahati          M/s Madhumita Market Complex</vt:lpstr>
      <vt:lpstr>Assam Financial Corporation {AFC}, Guwahati        M/s Bordoloi Market Complex</vt:lpstr>
      <vt:lpstr>Assam Financial Corporation {AFC}, Guwahati        M/s Bordoloi Market Complex</vt:lpstr>
      <vt:lpstr>Assam Financial Corporation {AFC}, Guwahati      M/s Gun Gun Girls Lodge</vt:lpstr>
      <vt:lpstr>Assam Financial Corporation {AFC}, Guwahati      M/s Gun Gun Girls Lodge</vt:lpstr>
      <vt:lpstr>The Tamilnadu Industrial Investment Corporation Ltd. {TIIC}, Chennai      M/s D. R. TECH</vt:lpstr>
      <vt:lpstr>The Tamilnadu Industrial Investment Corporation Ltd. {TIIC}, Chennai      M/s D. R. TECH</vt:lpstr>
      <vt:lpstr>The Tamilnadu Industrial Investment Corporation Ltd. {TIIC}, Chennai      M/s Qualitech Industries</vt:lpstr>
      <vt:lpstr>The Tamilnadu Industrial Investment Corporation Ltd. {TIIC}, Chennai      M/s Qualitech Industries</vt:lpstr>
      <vt:lpstr>The Tamilnadu Industrial Investment Corporation Ltd. {TIIC}, Chennai      M/s Bright Electro Process </vt:lpstr>
      <vt:lpstr>The Tamilnadu Industrial Investment Corporation Ltd. {TIIC}, Chennai      M/s Bright Electro Process </vt:lpstr>
      <vt:lpstr>The Tamilnadu Industrial Investment Corporation Ltd. {TIIC}, Chennai      M/s Sri Win Electric</vt:lpstr>
      <vt:lpstr>The Tamilnadu Industrial Investment Corporation Ltd. {TIIC}, Chennai      M/s Sri Win Electric</vt:lpstr>
      <vt:lpstr>The Tamilnadu Industrial Investment Corporation Ltd. {TIIC}, Chennai      M/s Veera Industries</vt:lpstr>
      <vt:lpstr>The Tamilnadu Industrial Investment Corporation Ltd. {TIIC}, Chennai      M/s Veera Industries</vt:lpstr>
      <vt:lpstr>EDC Ltd., Panaji Goa      M/s Desai Concrete Castings</vt:lpstr>
      <vt:lpstr>EDC Ltd., Panaji Goa      M/s Desai Concrete Castings</vt:lpstr>
      <vt:lpstr>EDC Ltd., Panaji Goa      M/s Desai Beverages Pvt. Ltd.</vt:lpstr>
      <vt:lpstr>EDC Ltd., Panaji Goa      M/s Desai Beverages Pvt. Ltd.</vt:lpstr>
      <vt:lpstr>EDC Ltd., Panaji Goa      M/s  Parsekar Foods Pvt Ltd.  </vt:lpstr>
      <vt:lpstr>EDC Ltd., Panaji Goa      M/s  Parsekar Foods Pvt Ltd.  </vt:lpstr>
      <vt:lpstr>EDC Ltd., Panaji Goa      Dr. Shweta Shriram Khandeparkar  (Eye Care Centre)</vt:lpstr>
      <vt:lpstr>EDC Ltd., Panaji Goa      M/s Dr. Shweta Shriram Khandeparkar  (Eye Care Centre)</vt:lpstr>
      <vt:lpstr>EDC Ltd., Panaji Goa      M/s Siddhivinayak Occupational Health Services</vt:lpstr>
      <vt:lpstr>EDC Ltd., Panaji Goa      M/s Siddhivinayak Occupational Health Services</vt:lpstr>
      <vt:lpstr>PIPDIC, Puducherry      M/s Fine Automotive &amp; Industrial Radiators Pvt. Ltd. </vt:lpstr>
      <vt:lpstr>PIPDIC, Puducherry      M/s Fine Automotive &amp; Industrial Radiators Pvt. Ltd. </vt:lpstr>
      <vt:lpstr>PIPDIC, Puducherry      M/s Swashthik Plascon Limited</vt:lpstr>
      <vt:lpstr>PIPDIC, Puducherry      M/s Swashthik Plascon Limited</vt:lpstr>
      <vt:lpstr>PIPDIC, Puducherry      M/s The Flavors India Private Limited</vt:lpstr>
      <vt:lpstr>PIPDIC, Puducherry      M/s The Flavors India Private Limited</vt:lpstr>
      <vt:lpstr>Kerala Financial Corporation {KFC}, Thiruvananthapuram      M/s Altron Digital Systems Pvt Ltd</vt:lpstr>
      <vt:lpstr>Kerala Financial Corporation {KFC}, Thiruvananthapuram      M/s Altron Digital Systems Pvt Ltd</vt:lpstr>
      <vt:lpstr>Kerala Financial Corporation {KFC}, Thiruvananthapuram      M/s Keerthi Agro Mills Pvt. Ltd.</vt:lpstr>
      <vt:lpstr>Kerala Financial Corporation {KFC}, Thiruvananthapuram      M/s Keerthi Agro Mills Pvt. Ltd.</vt:lpstr>
      <vt:lpstr>Kerala Financial Corporation {KFC}, Thiruvananthapuram      M/s Airo Track Technologies Private Limited</vt:lpstr>
      <vt:lpstr>Kerala Financial Corporation {KFC}, Thiruvananthapuram      M/s Airo Track Technologies Private Limited</vt:lpstr>
      <vt:lpstr>Kerala Financial Corporation {KFC}, Thiruvananthapuram      M/s Mitera Hospitals Pvt. Ltd</vt:lpstr>
      <vt:lpstr>Kerala Financial Corporation {KFC}, Thiruvananthapuram      M/s Mitera Hospitals Pvt. Ltd</vt:lpstr>
      <vt:lpstr>Kerala Financial Corporation {KFC}, Thiruvananthapuram      M/s Centrif Pvt. Ltd.</vt:lpstr>
      <vt:lpstr>Kerala Financial Corporation {KFC}, Thiruvananthapuram      M/s Centrif Pvt. Ltd.</vt:lpstr>
      <vt:lpstr>Kerala Financial Corporation {KFC}, Thiruvananthapuram      M/s Carbon &amp; Whale Sustainable  Solutions Pvt. Ltd.</vt:lpstr>
      <vt:lpstr>Kerala Financial Corporation {KFC}, Thiruvananthapuram      M/s Carbon &amp; Whale Sustainable Solutions Pvt. Ltd.</vt:lpstr>
      <vt:lpstr>Karnataka State Financial Corporation {KSFC}, Bengaluru       M/s Bharath Art And Crafts</vt:lpstr>
      <vt:lpstr>Karnataka State Financial Corporation {KSFC}, Bengaluru       M/s Bharath Art And Crafts</vt:lpstr>
      <vt:lpstr>Karnataka State Financial Corporation {KSFC}, Bengaluru       M/s ESS ENN Auto Brakes Pvt. Ltd.</vt:lpstr>
      <vt:lpstr>Karnataka State Financial Corporation {KSFC}, Bengaluru       M/s ESS ENN Auto Brakes Pvt. Ltd.</vt:lpstr>
      <vt:lpstr>Karnataka State Financial Corporation {KSFC}, Bengaluru       M/s Anupoorvi Foods</vt:lpstr>
      <vt:lpstr>Karnataka State Financial Corporation {KSFC}, Bengaluru       M/s Anupoorvi Foods</vt:lpstr>
      <vt:lpstr>Karnataka State Financial Corporation {KSFC}, Bengaluru       M/s Maruthi Udyam</vt:lpstr>
      <vt:lpstr>Karnataka State Financial Corporation {KSFC}, Bengaluru       M/s Maruthi Udyam</vt:lpstr>
      <vt:lpstr>Karnataka State Financial Corporation {KSFC}, Bengaluru       M/s G T Hotel Bar &amp; Restaurant</vt:lpstr>
      <vt:lpstr>Karnataka State Financial Corporation {KSFC}, Bengaluru       M/s G T Hotel Bar &amp; Restaurant</vt:lpstr>
      <vt:lpstr> Sunbest Solar, Chennai</vt:lpstr>
      <vt:lpstr> Sunbest Solar        Chennai</vt:lpstr>
      <vt:lpstr>Andhra Pradesh State Financial Corporation {APSFC}, Vijayawada      M/s Tagoor Agro Industries</vt:lpstr>
      <vt:lpstr>Andhra Pradesh State Financial Corporation {APSFC}, Vijayawada      M/s Tagoor Agro Industries</vt:lpstr>
      <vt:lpstr>Andhra Pradesh State Financial Corporation {APSFC}, Vijayawada      M/s Honey Enterprises </vt:lpstr>
      <vt:lpstr>Andhra Pradesh State Financial Corporation {APSFC}, Vijayawada      M/s Honey Enterprises </vt:lpstr>
      <vt:lpstr>Andhra Pradesh State Financial Corporation {APSFC}, Vijayawada      M/s Uday Industries</vt:lpstr>
      <vt:lpstr>Andhra Pradesh State Financial Corporation {APSFC}, Vijayawada      M/s Uday Industries</vt:lpstr>
      <vt:lpstr>Andhra Pradesh State Financial Corporation {APSFC}, Vijayawada      M/s Blue Berry Ice Creams</vt:lpstr>
      <vt:lpstr>Andhra Pradesh State Financial Corporation {APSFC}, Vijayawada      M/s Blue Berry Ice Creams</vt:lpstr>
      <vt:lpstr>Andhra Pradesh State Financial Corporation {APSFC}, Vijayawada      M/s Diehard Dies Pvt. Ltd.</vt:lpstr>
      <vt:lpstr>Andhra Pradesh State Financial Corporation {APSFC}, Vijayawada      M/s Diehard Dies Pvt. Ltd.</vt:lpstr>
      <vt:lpstr>Andhra Pradesh State Financial Corporation {APSFC}, Vijayawada      M/s Mahaa Industries Pvt. Ltd. </vt:lpstr>
      <vt:lpstr>Andhra Pradesh State Financial Corporation {APSFC}, Vijayawada      M/s Mahaa Industries Pvt. Ltd. </vt:lpstr>
      <vt:lpstr>Andhra Pradesh State Financial Corporation {APSFC}, Vijayawada      M/s Sri Varnika Granites</vt:lpstr>
      <vt:lpstr>Andhra Pradesh State Financial Corporation {APSFC}, Vijayawada      M/s Sri Varnika Granites</vt:lpstr>
      <vt:lpstr>Andhra Pradesh State Financial Corporation {APSFC}, Vijayawada      M/s MNCY Hospitality</vt:lpstr>
      <vt:lpstr>Andhra Pradesh State Financial Corporation {APSFC}, Vijayawada      M/s MNCY Hospitality</vt:lpstr>
      <vt:lpstr>Andhra Pradesh State Financial Corporation {APSFC}, Vijayawada      M/s Usha Tubes And Pipes Pvt. Ltd.</vt:lpstr>
      <vt:lpstr>Andhra Pradesh State Financial Corporation {APSFC}, Vijayawada      M/s Usha Tubes And Pipes Pvt. Ltd.</vt:lpstr>
      <vt:lpstr>Andhra Pradesh State Financial Corporation {APSFC}, Vijayawada      M/s Skanda Infra Projects India Pvt. Ltd.</vt:lpstr>
      <vt:lpstr>Andhra Pradesh State Financial Corporation {APSFC}, Vijayawada      M/s Skanda Infra Projects India Pvt. Ltd.</vt:lpstr>
      <vt:lpstr>Andhra Pradesh State Financial Corporation {APSFC}, Vijayawada      M/s Good Morning Resorts</vt:lpstr>
      <vt:lpstr>Andhra Pradesh State Financial Corporation {APSFC}, Vijayawada      M/s Good Morning Resorts</vt:lpstr>
      <vt:lpstr>Andhra Pradesh State Financial Corporation {APSFC}, Vijayawada      M/s GTK Ice Factory</vt:lpstr>
      <vt:lpstr>Andhra Pradesh State Financial Corporation {APSFC}, Vijayawada      M/s GTK Ice Factory</vt:lpstr>
      <vt:lpstr>Andhra Pradesh State Financial Corporation {APSFC}, Vijayawada      M/s Gangidi Industries Limited</vt:lpstr>
      <vt:lpstr>Andhra Pradesh State Financial Corporation {APSFC}, Vijayawada      M/s Gangidi Industries Limited</vt:lpstr>
      <vt:lpstr>Andhra Pradesh State Financial Corporation {APSFC}, Vijayawada      M/s Polmon Process Controls Pvt. Ltd. </vt:lpstr>
      <vt:lpstr>Andhra Pradesh State Financial Corporation {APSFC}, Vijayawada      M/s Polmon Process Controls Pvt. Ltd. </vt:lpstr>
      <vt:lpstr>Andhra Pradesh State Financial Corporation {APSFC}, Vijayawada      M/s Siddhartha Innopack Industries Pvt. Ltd.</vt:lpstr>
      <vt:lpstr>Andhra Pradesh State Financial Corporation {APSFC}, Vijayawada      M/s Siddhartha Innopack Industries Pvt. Ltd.</vt:lpstr>
      <vt:lpstr>Andhra Pradesh State Financial Corporation {APSFC}, Vijayawada      M/s Godavari Fine Chem</vt:lpstr>
      <vt:lpstr>Andhra Pradesh State Financial Corporation {APSFC}, Vijayawada      M/s Godavari Fine Chem</vt:lpstr>
      <vt:lpstr>Rajasthan State Industrial Development &amp; Investment Corp. Ltd. {RIICO}, Jaipur      M/s Jai Tulsi International Pvt. Ltd.</vt:lpstr>
      <vt:lpstr>Rajasthan State Industrial Development &amp; Investment Corp. Ltd. {RIICO}, Jaipur      M/s Jai Tulsi International Pvt. Ltd.</vt:lpstr>
      <vt:lpstr>Rajasthan State Industrial Development &amp; Investment Corp. Ltd. {RIICO}, Jaipur      M/s Bothra International</vt:lpstr>
      <vt:lpstr>Rajasthan State Industrial Development &amp; Investment Corp. Ltd. {RIICO}, Jaipur      M/s Bothra International</vt:lpstr>
      <vt:lpstr>Rajasthan State Industrial Development &amp; Investment Corp. Ltd. {RIICO}, Jaipur      M/s Baba Marbles And Art Stone</vt:lpstr>
      <vt:lpstr>Rajasthan State Industrial Development &amp; Investment Corp. Ltd. {RIICO}, Jaipur      M/s Baba Marbles And Art Stone</vt:lpstr>
      <vt:lpstr>Rajasthan Financial Corporation {RFC}, Jaipur      M/s Ranakpur Hill Resort</vt:lpstr>
      <vt:lpstr>Rajasthan Financial Corporation {RFC}, Jaipur      M/s Ranakpur Hill Resort</vt:lpstr>
      <vt:lpstr>Rajasthan Financial Corporation {RFC}, Jaipur      M/s Meridian Natural Stones Pvt. Ltd</vt:lpstr>
      <vt:lpstr>Rajasthan Financial Corporation {RFC}, Jaipur      M/s Meridian Natural Stones Pvt. Ltd.</vt:lpstr>
      <vt:lpstr>West Bengal Financial Corporation {WBFC}, Kolkata      M/s B. M. Concor &amp; Co.</vt:lpstr>
      <vt:lpstr>West Bengal Financial Corporation {WBFC}, Kolkata      M/s B. M. Concor &amp; Co.</vt:lpstr>
      <vt:lpstr>West Bengal Financial Corporation {WBFC}, Kolkata      M/s Ecoline Exim Limited </vt:lpstr>
      <vt:lpstr>West Bengal Financial Corporation {WBFC}, Kolkata      M/s Ecoline Exim Limited </vt:lpstr>
      <vt:lpstr>Madhya Pradesh Financial Corporation {MPFC}, Indore      M/s GEI Industrial Systems Ltd.</vt:lpstr>
      <vt:lpstr>Madhya Pradesh Financial Corporation {MPFC}, Indore      M/s GEI Industrial Systems Ltd.</vt:lpstr>
      <vt:lpstr>Award for ‘Outstanding SIIDCs’ Arunachal Pradesh Industrial Development &amp; Financial Corporation {APIDFC}, Itanagar</vt:lpstr>
      <vt:lpstr>Arunachal Pradesh Industrial Development &amp; Financial Corporation {APIDFC}, Itanagar</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APSFC in collaboration with COSIDICI  presents National Award Function ~ 2025 for “Outstanding Entrepreneurs” Funded By State Level Financial Institutions     On December 05, 2025 (Friday) at 6:00 pm, Vishakhapatnam, {Andhra Pradesh}</dc:title>
  <dc:creator>cosidici@outlook.com</dc:creator>
  <cp:lastModifiedBy>cosidici@outlook.com</cp:lastModifiedBy>
  <cp:revision>429</cp:revision>
  <dcterms:created xsi:type="dcterms:W3CDTF">2025-08-26T09:37:02Z</dcterms:created>
  <dcterms:modified xsi:type="dcterms:W3CDTF">2025-12-23T06:50:07Z</dcterms:modified>
</cp:coreProperties>
</file>